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9" r:id="rId4"/>
    <p:sldId id="280" r:id="rId5"/>
    <p:sldId id="261" r:id="rId6"/>
    <p:sldId id="306" r:id="rId7"/>
    <p:sldId id="314" r:id="rId8"/>
    <p:sldId id="277" r:id="rId9"/>
    <p:sldId id="318" r:id="rId10"/>
    <p:sldId id="264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287" r:id="rId19"/>
    <p:sldId id="316" r:id="rId20"/>
    <p:sldId id="305" r:id="rId21"/>
    <p:sldId id="315" r:id="rId22"/>
    <p:sldId id="320" r:id="rId23"/>
    <p:sldId id="319" r:id="rId24"/>
    <p:sldId id="32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0862" autoAdjust="0"/>
  </p:normalViewPr>
  <p:slideViewPr>
    <p:cSldViewPr snapToGrid="0">
      <p:cViewPr varScale="1">
        <p:scale>
          <a:sx n="56" d="100"/>
          <a:sy n="56" d="100"/>
        </p:scale>
        <p:origin x="14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0DE55-18F8-4937-8AD2-E5688FBB3C53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A2A8F-0CEE-4D0C-A244-4A0CE61C7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12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A2A8F-0CEE-4D0C-A244-4A0CE61C7B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54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A2A8F-0CEE-4D0C-A244-4A0CE61C7B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27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A2A8F-0CEE-4D0C-A244-4A0CE61C7B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00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A2A8F-0CEE-4D0C-A244-4A0CE61C7B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5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A2A8F-0CEE-4D0C-A244-4A0CE61C7B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19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A2A8F-0CEE-4D0C-A244-4A0CE61C7B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55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A2A8F-0CEE-4D0C-A244-4A0CE61C7B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2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A2A8F-0CEE-4D0C-A244-4A0CE61C7B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50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A2A8F-0CEE-4D0C-A244-4A0CE61C7B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02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A2A8F-0CEE-4D0C-A244-4A0CE61C7B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57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>
              <a:spcBef>
                <a:spcPts val="1000"/>
              </a:spcBef>
              <a:buClr>
                <a:srgbClr val="ABC2C8"/>
              </a:buClr>
              <a:buSzPts val="2800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A2A8F-0CEE-4D0C-A244-4A0CE61C7B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34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200" b="1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A2A8F-0CEE-4D0C-A244-4A0CE61C7B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1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A2A8F-0CEE-4D0C-A244-4A0CE61C7B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69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A2A8F-0CEE-4D0C-A244-4A0CE61C7B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33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A2A8F-0CEE-4D0C-A244-4A0CE61C7B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06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A2A8F-0CEE-4D0C-A244-4A0CE61C7B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54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education.gouv.qc.ca/fileadmin/site_web/documents/dpse/adaptation_serv_compl/EDUC-Apprentissages-Sexualite-EnseignantsPrimaire-Angl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../EMSB/sexuality%20education%20curriculum%20%20plan%20elementary%202018-2019%20(1).doc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2CP9j0cFpM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9es8thLXQs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03405"/>
            <a:ext cx="12192000" cy="1825096"/>
          </a:xfrm>
        </p:spPr>
        <p:txBody>
          <a:bodyPr/>
          <a:lstStyle/>
          <a:p>
            <a:pPr algn="r"/>
            <a:r>
              <a:rPr lang="en-US" dirty="0" smtClean="0"/>
              <a:t>Sexuality education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1757" y="4449260"/>
            <a:ext cx="9448800" cy="1241014"/>
          </a:xfrm>
        </p:spPr>
        <p:txBody>
          <a:bodyPr>
            <a:normAutofit/>
          </a:bodyPr>
          <a:lstStyle/>
          <a:p>
            <a:r>
              <a:rPr lang="en-US" dirty="0" smtClean="0"/>
              <a:t>Jamie Quinn,  Educational consultant ERC and Sexuality Education</a:t>
            </a:r>
          </a:p>
          <a:p>
            <a:r>
              <a:rPr lang="en-US" dirty="0" smtClean="0"/>
              <a:t>Anna </a:t>
            </a:r>
            <a:r>
              <a:rPr lang="en-US" dirty="0" err="1" smtClean="0"/>
              <a:t>Villalta</a:t>
            </a:r>
            <a:r>
              <a:rPr lang="en-US" dirty="0" smtClean="0"/>
              <a:t>, Assistant director, Educational and Technology services</a:t>
            </a:r>
          </a:p>
          <a:p>
            <a:r>
              <a:rPr lang="en-US" dirty="0" smtClean="0"/>
              <a:t>November 2018</a:t>
            </a:r>
          </a:p>
        </p:txBody>
      </p:sp>
    </p:spTree>
    <p:extLst>
      <p:ext uri="{BB962C8B-B14F-4D97-AF65-F5344CB8AC3E}">
        <p14:creationId xmlns:p14="http://schemas.microsoft.com/office/powerpoint/2010/main" val="141956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Themes and Learning content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30" y="1722055"/>
            <a:ext cx="10650070" cy="5135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67020" y="6581001"/>
            <a:ext cx="2538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4"/>
              </a:rPr>
              <a:t>MEES detailed content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9602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062085"/>
            <a:ext cx="9296400" cy="9227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Sexual </a:t>
            </a:r>
            <a:r>
              <a:rPr lang="en-US" b="1" dirty="0"/>
              <a:t>Growth and body image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0" y="2712154"/>
            <a:ext cx="120116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Elementary:</a:t>
            </a:r>
          </a:p>
          <a:p>
            <a:r>
              <a:rPr lang="en-US" sz="2800" dirty="0" smtClean="0"/>
              <a:t>Identifying, understanding, and becoming aware of the physical and psychological changes associated with growing up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b="1" dirty="0" smtClean="0"/>
              <a:t>Secondary:</a:t>
            </a:r>
          </a:p>
          <a:p>
            <a:r>
              <a:rPr lang="en-US" sz="2800" dirty="0" smtClean="0"/>
              <a:t>Reflecting on the advantages of having a positive body image</a:t>
            </a:r>
          </a:p>
          <a:p>
            <a:endParaRPr lang="en-US" sz="2800" dirty="0"/>
          </a:p>
          <a:p>
            <a:r>
              <a:rPr lang="en-US" sz="2800" dirty="0" smtClean="0">
                <a:latin typeface="Webdings" panose="05030102010509060703" pitchFamily="18" charset="2"/>
              </a:rPr>
              <a:t> </a:t>
            </a:r>
            <a:endParaRPr lang="en-US" sz="2800" dirty="0"/>
          </a:p>
        </p:txBody>
      </p:sp>
      <p:sp>
        <p:nvSpPr>
          <p:cNvPr id="5" name="Smiley Face 4"/>
          <p:cNvSpPr/>
          <p:nvPr/>
        </p:nvSpPr>
        <p:spPr>
          <a:xfrm>
            <a:off x="2331720" y="6141720"/>
            <a:ext cx="335280" cy="259080"/>
          </a:xfrm>
          <a:prstGeom prst="smileyFac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47" y="6071312"/>
            <a:ext cx="658236" cy="399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463" y="6071312"/>
            <a:ext cx="422910" cy="42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9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599" y="764373"/>
            <a:ext cx="9296401" cy="1293028"/>
          </a:xfrm>
        </p:spPr>
        <p:txBody>
          <a:bodyPr/>
          <a:lstStyle/>
          <a:p>
            <a:r>
              <a:rPr lang="en-US" b="1" dirty="0" smtClean="0"/>
              <a:t>Comprehensive View of Sexuality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8856" y="1752601"/>
            <a:ext cx="120431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Elementary: </a:t>
            </a:r>
          </a:p>
          <a:p>
            <a:r>
              <a:rPr lang="en-US" sz="2800" dirty="0" smtClean="0"/>
              <a:t>Children understand what sexuality is through all dimensions</a:t>
            </a:r>
          </a:p>
          <a:p>
            <a:endParaRPr lang="en-US" sz="2800" dirty="0"/>
          </a:p>
          <a:p>
            <a:r>
              <a:rPr lang="en-US" sz="2800" b="1" dirty="0" smtClean="0"/>
              <a:t>Secondary:</a:t>
            </a:r>
          </a:p>
          <a:p>
            <a:r>
              <a:rPr lang="en-US" sz="2800" dirty="0" smtClean="0"/>
              <a:t>Adolescents are becoming aware and gradually adopting new roles and behaviors related to their sexuality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3200" dirty="0" smtClean="0">
                <a:latin typeface="Webdings" panose="05030102010509060703" pitchFamily="18" charset="2"/>
              </a:rPr>
              <a:t> </a:t>
            </a:r>
            <a:r>
              <a:rPr lang="en-US" sz="3200" dirty="0">
                <a:latin typeface="Webdings" panose="05030102010509060703" pitchFamily="18" charset="2"/>
              </a:rPr>
              <a:t></a:t>
            </a:r>
            <a:endParaRPr lang="en-US" sz="3200" dirty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90" y="5320782"/>
            <a:ext cx="658236" cy="399896"/>
          </a:xfrm>
          <a:prstGeom prst="rect">
            <a:avLst/>
          </a:prstGeom>
        </p:spPr>
      </p:pic>
      <p:sp>
        <p:nvSpPr>
          <p:cNvPr id="6" name="Smiley Face 5"/>
          <p:cNvSpPr/>
          <p:nvPr/>
        </p:nvSpPr>
        <p:spPr>
          <a:xfrm>
            <a:off x="2452863" y="5320782"/>
            <a:ext cx="442736" cy="399896"/>
          </a:xfrm>
          <a:prstGeom prst="smileyFac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208" y="528034"/>
            <a:ext cx="8610600" cy="16871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Identity </a:t>
            </a:r>
            <a:r>
              <a:rPr lang="en-US" b="1" dirty="0"/>
              <a:t>Gender Stereotypes and Roles, and Social Norms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8738" y="2215165"/>
            <a:ext cx="1209326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Elementary:</a:t>
            </a:r>
          </a:p>
          <a:p>
            <a:r>
              <a:rPr lang="en-US" sz="2800" dirty="0" smtClean="0"/>
              <a:t>Identifying and analyzing gender roles and stereotypes, and making connections with gender inequalities. </a:t>
            </a:r>
          </a:p>
          <a:p>
            <a:endParaRPr lang="en-US" sz="2800" dirty="0"/>
          </a:p>
          <a:p>
            <a:r>
              <a:rPr lang="en-US" sz="2800" b="1" dirty="0" smtClean="0"/>
              <a:t>Secondary: </a:t>
            </a:r>
          </a:p>
          <a:p>
            <a:r>
              <a:rPr lang="en-US" sz="2800" dirty="0" smtClean="0"/>
              <a:t>Recognizing and analyzing the role of puberty and their influence on gender identity, in the public space.</a:t>
            </a:r>
          </a:p>
          <a:p>
            <a:endParaRPr lang="en-US" sz="2800" dirty="0"/>
          </a:p>
          <a:p>
            <a:r>
              <a:rPr lang="en-US" sz="2800" dirty="0">
                <a:latin typeface="Webdings" panose="05030102010509060703" pitchFamily="18" charset="2"/>
              </a:rPr>
              <a:t> </a:t>
            </a:r>
            <a:endParaRPr lang="en-US" sz="2800" dirty="0"/>
          </a:p>
          <a:p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70" y="5701782"/>
            <a:ext cx="658236" cy="399896"/>
          </a:xfrm>
          <a:prstGeom prst="rect">
            <a:avLst/>
          </a:prstGeom>
        </p:spPr>
      </p:pic>
      <p:sp>
        <p:nvSpPr>
          <p:cNvPr id="6" name="Smiley Face 5"/>
          <p:cNvSpPr/>
          <p:nvPr/>
        </p:nvSpPr>
        <p:spPr>
          <a:xfrm>
            <a:off x="2285223" y="5701782"/>
            <a:ext cx="442736" cy="399896"/>
          </a:xfrm>
          <a:prstGeom prst="smileyFac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1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238" y="884952"/>
            <a:ext cx="10612191" cy="129302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 smtClean="0"/>
              <a:t>Pregnancy and birth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7882" y="2854594"/>
            <a:ext cx="11539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0238" y="1841427"/>
            <a:ext cx="104199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Elementary :</a:t>
            </a:r>
          </a:p>
          <a:p>
            <a:r>
              <a:rPr lang="en-US" sz="2800" dirty="0" smtClean="0"/>
              <a:t>Understanding the phenomenon of conception and fetal development in the uterus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33" y="3367373"/>
            <a:ext cx="621876" cy="3778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9417" y="3917657"/>
            <a:ext cx="112845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STBBI’s AND PREGNANCY</a:t>
            </a:r>
          </a:p>
          <a:p>
            <a:r>
              <a:rPr lang="en-US" sz="2800" b="1" dirty="0" smtClean="0"/>
              <a:t>Secondary: </a:t>
            </a:r>
          </a:p>
          <a:p>
            <a:r>
              <a:rPr lang="en-US" sz="2800" dirty="0" smtClean="0"/>
              <a:t>Take responsibility of sexual and reproductive health</a:t>
            </a:r>
          </a:p>
          <a:p>
            <a:r>
              <a:rPr lang="en-US" sz="2800" dirty="0" smtClean="0"/>
              <a:t>Identify risks of STBBI’s</a:t>
            </a:r>
          </a:p>
          <a:p>
            <a:r>
              <a:rPr lang="en-US" sz="2800" dirty="0" smtClean="0"/>
              <a:t>Understand importance of contraception</a:t>
            </a:r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78" y="6237103"/>
            <a:ext cx="422910" cy="350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06" y="6155823"/>
            <a:ext cx="355554" cy="5093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878" y="6155823"/>
            <a:ext cx="489971" cy="489971"/>
          </a:xfrm>
          <a:prstGeom prst="rect">
            <a:avLst/>
          </a:prstGeom>
        </p:spPr>
      </p:pic>
      <p:sp>
        <p:nvSpPr>
          <p:cNvPr id="11" name="&quot;No&quot; Symbol 10"/>
          <p:cNvSpPr/>
          <p:nvPr/>
        </p:nvSpPr>
        <p:spPr>
          <a:xfrm>
            <a:off x="2861367" y="6273337"/>
            <a:ext cx="335280" cy="27432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4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186" y="1148421"/>
            <a:ext cx="10171814" cy="1293028"/>
          </a:xfrm>
        </p:spPr>
        <p:txBody>
          <a:bodyPr/>
          <a:lstStyle/>
          <a:p>
            <a:r>
              <a:rPr lang="en-US" b="1" dirty="0" smtClean="0"/>
              <a:t>Sexual Assault and sexual violence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8976" y="2716620"/>
            <a:ext cx="1107912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Elementary: </a:t>
            </a:r>
          </a:p>
          <a:p>
            <a:r>
              <a:rPr lang="en-US" sz="2800" dirty="0" smtClean="0"/>
              <a:t>To recognize different forms of sexual assault and ways of preventing and  protecting themselves.</a:t>
            </a:r>
          </a:p>
          <a:p>
            <a:endParaRPr lang="en-US" sz="2800" dirty="0" smtClean="0"/>
          </a:p>
          <a:p>
            <a:r>
              <a:rPr lang="en-US" sz="2800" b="1" dirty="0" smtClean="0"/>
              <a:t>Secondary: </a:t>
            </a:r>
          </a:p>
          <a:p>
            <a:r>
              <a:rPr lang="en-US" sz="2800" dirty="0" smtClean="0"/>
              <a:t>To reflect, understand and recognizing situations of sexual assault or sexual violence.</a:t>
            </a:r>
          </a:p>
          <a:p>
            <a:endParaRPr lang="en-US" dirty="0" smtClean="0"/>
          </a:p>
          <a:p>
            <a:r>
              <a:rPr lang="en-US" sz="2800" dirty="0">
                <a:latin typeface="Webdings" panose="05030102010509060703" pitchFamily="18" charset="2"/>
              </a:rPr>
              <a:t>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234" y="5978964"/>
            <a:ext cx="422910" cy="422910"/>
          </a:xfrm>
          <a:prstGeom prst="rect">
            <a:avLst/>
          </a:prstGeom>
        </p:spPr>
      </p:pic>
      <p:sp>
        <p:nvSpPr>
          <p:cNvPr id="5" name="&quot;No&quot; Symbol 4"/>
          <p:cNvSpPr/>
          <p:nvPr/>
        </p:nvSpPr>
        <p:spPr>
          <a:xfrm>
            <a:off x="981920" y="6088917"/>
            <a:ext cx="335280" cy="27432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7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sexual behavior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23014" y="3232298"/>
            <a:ext cx="1219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Secondary:</a:t>
            </a:r>
          </a:p>
          <a:p>
            <a:r>
              <a:rPr lang="en-US" sz="2800" dirty="0" smtClean="0"/>
              <a:t>Becoming aware of factors that are important to sustaining emotional and sexual intimacy.</a:t>
            </a:r>
          </a:p>
          <a:p>
            <a:endParaRPr lang="en-US" sz="2800" dirty="0"/>
          </a:p>
          <a:p>
            <a:r>
              <a:rPr lang="en-US" sz="2800" dirty="0">
                <a:latin typeface="Webdings" panose="05030102010509060703" pitchFamily="18" charset="2"/>
              </a:rPr>
              <a:t>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29" y="5093142"/>
            <a:ext cx="489971" cy="489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66" y="4977051"/>
            <a:ext cx="355554" cy="509349"/>
          </a:xfrm>
          <a:prstGeom prst="rect">
            <a:avLst/>
          </a:prstGeom>
        </p:spPr>
      </p:pic>
      <p:sp>
        <p:nvSpPr>
          <p:cNvPr id="7" name="&quot;No&quot; Symbol 6"/>
          <p:cNvSpPr/>
          <p:nvPr/>
        </p:nvSpPr>
        <p:spPr>
          <a:xfrm>
            <a:off x="2707022" y="5111846"/>
            <a:ext cx="320040" cy="326197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6284" y="5063490"/>
            <a:ext cx="422910" cy="4229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64" y="4994160"/>
            <a:ext cx="799653" cy="48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4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1774" y="1040820"/>
            <a:ext cx="8610600" cy="1293028"/>
          </a:xfrm>
        </p:spPr>
        <p:txBody>
          <a:bodyPr/>
          <a:lstStyle/>
          <a:p>
            <a:r>
              <a:rPr lang="en-US" b="1" dirty="0" smtClean="0"/>
              <a:t>Emotional and romantic life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1386" y="2333848"/>
            <a:ext cx="1200061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Elementary:</a:t>
            </a:r>
          </a:p>
          <a:p>
            <a:r>
              <a:rPr lang="en-US" sz="2800" dirty="0" smtClean="0"/>
              <a:t>Recognizing and expressing feelings, love and friendship and understanding how behaviors can affect interpersonal relationships</a:t>
            </a:r>
          </a:p>
          <a:p>
            <a:endParaRPr lang="en-US" sz="2800" dirty="0"/>
          </a:p>
          <a:p>
            <a:r>
              <a:rPr lang="en-US" sz="2800" b="1" dirty="0" smtClean="0"/>
              <a:t>Secondary: </a:t>
            </a:r>
          </a:p>
          <a:p>
            <a:r>
              <a:rPr lang="en-US" sz="2800" dirty="0" smtClean="0"/>
              <a:t>Becoming aware of the feelings of love and attraction in relationships and understanding meaningful healthy relationships</a:t>
            </a:r>
          </a:p>
          <a:p>
            <a:endParaRPr lang="en-US" sz="2800" dirty="0"/>
          </a:p>
          <a:p>
            <a:r>
              <a:rPr lang="en-US" sz="3600" dirty="0">
                <a:latin typeface="Webdings" panose="05030102010509060703" pitchFamily="18" charset="2"/>
              </a:rPr>
              <a:t></a:t>
            </a:r>
            <a:endParaRPr lang="en-US" sz="36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631" y="5840730"/>
            <a:ext cx="422910" cy="422910"/>
          </a:xfrm>
          <a:prstGeom prst="rect">
            <a:avLst/>
          </a:prstGeom>
        </p:spPr>
      </p:pic>
      <p:sp>
        <p:nvSpPr>
          <p:cNvPr id="5" name="&quot;No&quot; Symbol 4"/>
          <p:cNvSpPr/>
          <p:nvPr/>
        </p:nvSpPr>
        <p:spPr>
          <a:xfrm>
            <a:off x="1031624" y="5915025"/>
            <a:ext cx="335280" cy="27432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68" y="5863744"/>
            <a:ext cx="658236" cy="39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Roles and responsibilities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98475" y="2057401"/>
            <a:ext cx="1199352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333333"/>
                </a:solidFill>
                <a:latin typeface="Roboto"/>
              </a:rPr>
              <a:t>Parents </a:t>
            </a:r>
            <a:r>
              <a:rPr lang="en-US" sz="2800" b="1" dirty="0">
                <a:solidFill>
                  <a:srgbClr val="333333"/>
                </a:solidFill>
                <a:latin typeface="Roboto"/>
              </a:rPr>
              <a:t>or </a:t>
            </a:r>
            <a:r>
              <a:rPr lang="en-US" sz="2800" b="1" dirty="0" smtClean="0">
                <a:solidFill>
                  <a:srgbClr val="333333"/>
                </a:solidFill>
                <a:latin typeface="Roboto"/>
              </a:rPr>
              <a:t>guardians responsibilities: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Roboto"/>
              </a:rPr>
              <a:t>educating their </a:t>
            </a:r>
            <a:r>
              <a:rPr lang="en-US" sz="2800" dirty="0">
                <a:solidFill>
                  <a:srgbClr val="000000"/>
                </a:solidFill>
                <a:latin typeface="Roboto"/>
              </a:rPr>
              <a:t>children while respecting their values and taking their personalities into account</a:t>
            </a:r>
            <a:endParaRPr lang="en-US" sz="2800" dirty="0"/>
          </a:p>
          <a:p>
            <a:endParaRPr lang="en-US" sz="2800" b="1" dirty="0">
              <a:solidFill>
                <a:srgbClr val="333333"/>
              </a:solidFill>
              <a:latin typeface="Roboto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Roboto"/>
              </a:rPr>
              <a:t>Children learn: </a:t>
            </a:r>
          </a:p>
          <a:p>
            <a:endParaRPr lang="en-US" sz="2800" dirty="0">
              <a:solidFill>
                <a:srgbClr val="000000"/>
              </a:solidFill>
              <a:latin typeface="Robot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Roboto"/>
              </a:rPr>
              <a:t>different </a:t>
            </a:r>
            <a:r>
              <a:rPr lang="en-US" sz="2800" dirty="0">
                <a:solidFill>
                  <a:srgbClr val="000000"/>
                </a:solidFill>
                <a:latin typeface="Roboto"/>
              </a:rPr>
              <a:t>ways of living and expressing </a:t>
            </a:r>
            <a:r>
              <a:rPr lang="en-US" sz="2800" dirty="0" smtClean="0">
                <a:solidFill>
                  <a:srgbClr val="000000"/>
                </a:solidFill>
                <a:latin typeface="Roboto"/>
              </a:rPr>
              <a:t>themselves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latin typeface="Roboto"/>
              </a:rPr>
              <a:t>nteract </a:t>
            </a:r>
            <a:r>
              <a:rPr lang="en-US" sz="2800" dirty="0">
                <a:solidFill>
                  <a:srgbClr val="000000"/>
                </a:solidFill>
                <a:latin typeface="Roboto"/>
              </a:rPr>
              <a:t>with different </a:t>
            </a:r>
            <a:r>
              <a:rPr lang="en-US" sz="2800" dirty="0" smtClean="0">
                <a:solidFill>
                  <a:srgbClr val="000000"/>
                </a:solidFill>
                <a:latin typeface="Roboto"/>
              </a:rPr>
              <a:t>people;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"/>
              </a:rPr>
              <a:t>r</a:t>
            </a:r>
            <a:r>
              <a:rPr lang="en-US" sz="2800" dirty="0" smtClean="0">
                <a:solidFill>
                  <a:srgbClr val="000000"/>
                </a:solidFill>
                <a:latin typeface="Roboto"/>
              </a:rPr>
              <a:t>eceive </a:t>
            </a:r>
            <a:r>
              <a:rPr lang="en-US" sz="2800" dirty="0">
                <a:solidFill>
                  <a:srgbClr val="000000"/>
                </a:solidFill>
                <a:latin typeface="Roboto"/>
              </a:rPr>
              <a:t>and express affection, love and empathy</a:t>
            </a:r>
          </a:p>
          <a:p>
            <a:endParaRPr lang="en-US" sz="2800" b="1" dirty="0" smtClean="0">
              <a:solidFill>
                <a:srgbClr val="333333"/>
              </a:solidFill>
              <a:latin typeface="Roboto"/>
            </a:endParaRPr>
          </a:p>
          <a:p>
            <a:endParaRPr lang="en-US" sz="2800" b="1" dirty="0">
              <a:solidFill>
                <a:srgbClr val="333333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550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Roles and responsibilities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2057401"/>
            <a:ext cx="121920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Roboto"/>
              </a:rPr>
              <a:t>Parent roles:</a:t>
            </a:r>
          </a:p>
          <a:p>
            <a:endParaRPr lang="en-US" sz="2800" dirty="0">
              <a:solidFill>
                <a:srgbClr val="000000"/>
              </a:solidFill>
              <a:latin typeface="Robot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"/>
              </a:rPr>
              <a:t>Act as models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Robot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"/>
              </a:rPr>
              <a:t>Influence their children’s attitudes and behaviors. </a:t>
            </a:r>
          </a:p>
          <a:p>
            <a:endParaRPr lang="en-US" sz="2800" dirty="0">
              <a:solidFill>
                <a:srgbClr val="000000"/>
              </a:solidFill>
              <a:latin typeface="Robot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"/>
              </a:rPr>
              <a:t> Create relationships of trust that allows their children to ask questions that are of concern.</a:t>
            </a:r>
          </a:p>
          <a:p>
            <a:endParaRPr lang="en-US" sz="2800" dirty="0">
              <a:solidFill>
                <a:srgbClr val="000000"/>
              </a:solidFill>
              <a:latin typeface="Robot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Roboto"/>
              </a:rPr>
              <a:t>Are in a position to fulfill their role in sexuality education in a straightforward and honest manner</a:t>
            </a:r>
            <a:r>
              <a:rPr lang="en-US" dirty="0">
                <a:solidFill>
                  <a:srgbClr val="000000"/>
                </a:solidFill>
                <a:latin typeface="Roboto"/>
              </a:rPr>
              <a:t>.</a:t>
            </a:r>
          </a:p>
          <a:p>
            <a:endParaRPr lang="en-US" dirty="0">
              <a:solidFill>
                <a:srgbClr val="00000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977366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6409" y="1914267"/>
            <a:ext cx="103058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difference between sex, sexuality, and sexuality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Goals of MEES Sexuality Education Program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Overview of the MEES </a:t>
            </a:r>
            <a:r>
              <a:rPr lang="en-US" sz="2800" dirty="0"/>
              <a:t>S</a:t>
            </a:r>
            <a:r>
              <a:rPr lang="en-US" sz="2800" dirty="0" smtClean="0"/>
              <a:t>exuality Education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Parent and school roles and responsibilities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Implementation of the compulsory content</a:t>
            </a:r>
          </a:p>
        </p:txBody>
      </p:sp>
    </p:spTree>
    <p:extLst>
      <p:ext uri="{BB962C8B-B14F-4D97-AF65-F5344CB8AC3E}">
        <p14:creationId xmlns:p14="http://schemas.microsoft.com/office/powerpoint/2010/main" val="329083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Roles and responsibilities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2298940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Roboto"/>
              </a:rPr>
              <a:t>School responsibilities:  </a:t>
            </a:r>
            <a:endParaRPr lang="en-US" sz="2800" b="1" dirty="0">
              <a:solidFill>
                <a:srgbClr val="000000"/>
              </a:solidFill>
              <a:latin typeface="Roboto"/>
            </a:endParaRPr>
          </a:p>
          <a:p>
            <a:endParaRPr lang="en-US" sz="2800" dirty="0" smtClean="0">
              <a:solidFill>
                <a:srgbClr val="000000"/>
              </a:solidFill>
              <a:latin typeface="Robot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Roboto"/>
              </a:rPr>
              <a:t>provide facts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Roboto"/>
              </a:rPr>
              <a:t>a </a:t>
            </a:r>
            <a:r>
              <a:rPr lang="en-US" sz="2800" dirty="0">
                <a:solidFill>
                  <a:srgbClr val="000000"/>
                </a:solidFill>
                <a:latin typeface="Roboto"/>
              </a:rPr>
              <a:t>social environment where students interact </a:t>
            </a:r>
            <a:endParaRPr lang="en-US" sz="2800" dirty="0" smtClean="0">
              <a:solidFill>
                <a:srgbClr val="000000"/>
              </a:solidFill>
              <a:latin typeface="Robot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Roboto"/>
              </a:rPr>
              <a:t>opportunities </a:t>
            </a:r>
            <a:r>
              <a:rPr lang="en-US" sz="2800" dirty="0">
                <a:solidFill>
                  <a:srgbClr val="000000"/>
                </a:solidFill>
                <a:latin typeface="Roboto"/>
              </a:rPr>
              <a:t>to learn how to live in society: friendships, romantic relationships, egalitarian </a:t>
            </a:r>
            <a:r>
              <a:rPr lang="en-US" sz="2800" dirty="0" smtClean="0">
                <a:solidFill>
                  <a:srgbClr val="000000"/>
                </a:solidFill>
                <a:latin typeface="Roboto"/>
              </a:rPr>
              <a:t>relationships.</a:t>
            </a:r>
          </a:p>
          <a:p>
            <a:endParaRPr lang="en-US" sz="2800" dirty="0">
              <a:solidFill>
                <a:srgbClr val="000000"/>
              </a:solidFill>
              <a:latin typeface="Roboto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7709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Roles and responsibilities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2057401"/>
            <a:ext cx="120079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000000"/>
              </a:solidFill>
              <a:latin typeface="Roboto"/>
            </a:endParaRPr>
          </a:p>
          <a:p>
            <a:r>
              <a:rPr lang="en-US" sz="2400" dirty="0">
                <a:solidFill>
                  <a:srgbClr val="000000"/>
                </a:solidFill>
                <a:latin typeface="Roboto"/>
              </a:rPr>
              <a:t>Events related to students’ sexuality occur on a daily basis in </a:t>
            </a:r>
            <a:r>
              <a:rPr lang="en-US" sz="2400" dirty="0" smtClean="0">
                <a:solidFill>
                  <a:srgbClr val="000000"/>
                </a:solidFill>
                <a:latin typeface="Roboto"/>
              </a:rPr>
              <a:t>schools</a:t>
            </a:r>
          </a:p>
          <a:p>
            <a:endParaRPr lang="en-US" sz="2400" dirty="0">
              <a:solidFill>
                <a:srgbClr val="000000"/>
              </a:solidFill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Roboto"/>
              </a:rPr>
              <a:t>Wassim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, a kindergarten student who has just welcomed a little brother, asks his teacher questions about where babies come from</a:t>
            </a:r>
            <a:r>
              <a:rPr lang="en-US" sz="2400" dirty="0" smtClean="0">
                <a:solidFill>
                  <a:srgbClr val="000000"/>
                </a:solidFill>
                <a:latin typeface="Roboto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Roboto"/>
              </a:rPr>
              <a:t>Maude tells her daycare educator that a student pulled his pants down in front of the other students</a:t>
            </a:r>
            <a:r>
              <a:rPr lang="en-US" sz="2400" dirty="0" smtClean="0">
                <a:solidFill>
                  <a:srgbClr val="000000"/>
                </a:solidFill>
                <a:latin typeface="Roboto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Roboto"/>
              </a:rPr>
              <a:t>Justin, an Elementary 2 student, is in love. He asks his teacher if he can have two girlfriends</a:t>
            </a:r>
            <a:r>
              <a:rPr lang="en-US" sz="2400" dirty="0" smtClean="0">
                <a:solidFill>
                  <a:srgbClr val="000000"/>
                </a:solidFill>
                <a:latin typeface="Roboto"/>
              </a:rPr>
              <a:t>.</a:t>
            </a:r>
            <a:endParaRPr lang="en-US" sz="2400" dirty="0">
              <a:solidFill>
                <a:srgbClr val="00000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65172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implementation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0" y="1928639"/>
            <a:ext cx="12192000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Students will receive </a:t>
            </a:r>
            <a:r>
              <a:rPr lang="en-US" sz="2800" b="1" dirty="0">
                <a:solidFill>
                  <a:srgbClr val="000000"/>
                </a:solidFill>
              </a:rPr>
              <a:t>5 to 15 hours of sexuality education </a:t>
            </a:r>
            <a:r>
              <a:rPr lang="en-US" sz="2800" dirty="0">
                <a:solidFill>
                  <a:srgbClr val="000000"/>
                </a:solidFill>
              </a:rPr>
              <a:t>per year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							Elementary 5-10 hours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							Secondary 10-15 hours</a:t>
            </a:r>
            <a:endParaRPr lang="en-US" sz="2800" dirty="0">
              <a:solidFill>
                <a:srgbClr val="000000"/>
              </a:solidFill>
            </a:endParaRPr>
          </a:p>
          <a:p>
            <a:pPr marL="203200" lvl="0">
              <a:spcBef>
                <a:spcPts val="1080"/>
              </a:spcBef>
              <a:buClr>
                <a:schemeClr val="accent1"/>
              </a:buClr>
              <a:buSzPts val="2760"/>
            </a:pPr>
            <a:endParaRPr lang="en-US" sz="2800" dirty="0" smtClean="0">
              <a:solidFill>
                <a:schemeClr val="dk1"/>
              </a:solidFill>
              <a:ea typeface="Garamond"/>
              <a:cs typeface="Garamond"/>
              <a:sym typeface="Garamond"/>
            </a:endParaRPr>
          </a:p>
          <a:p>
            <a:pPr marL="203200" lvl="0">
              <a:spcBef>
                <a:spcPts val="1080"/>
              </a:spcBef>
              <a:buClr>
                <a:schemeClr val="accent1"/>
              </a:buClr>
              <a:buSzPts val="2760"/>
            </a:pPr>
            <a:r>
              <a:rPr lang="en-US" sz="2800" dirty="0" smtClean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Delivered by classroom teacher in collaboration with:</a:t>
            </a:r>
            <a:endParaRPr lang="en-US" sz="2800" dirty="0"/>
          </a:p>
          <a:p>
            <a:pPr marL="1003300" lvl="1" indent="-342899">
              <a:spcBef>
                <a:spcPts val="1080"/>
              </a:spcBef>
              <a:buClr>
                <a:schemeClr val="dk1"/>
              </a:buClr>
              <a:buSzPts val="276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School </a:t>
            </a:r>
            <a:r>
              <a:rPr lang="en-US" sz="2800" dirty="0" smtClean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nurse, social worker, </a:t>
            </a:r>
            <a:endParaRPr lang="en-US" sz="2800" dirty="0"/>
          </a:p>
          <a:p>
            <a:pPr marL="1003300" lvl="1" indent="-342899">
              <a:spcBef>
                <a:spcPts val="1080"/>
              </a:spcBef>
              <a:buClr>
                <a:schemeClr val="dk1"/>
              </a:buClr>
              <a:buSzPts val="2760"/>
              <a:buFont typeface="Arial"/>
              <a:buChar char="•"/>
            </a:pPr>
            <a:r>
              <a:rPr lang="en-US" sz="2800" dirty="0" smtClean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Board professional; guidance counselor, spiritual </a:t>
            </a:r>
            <a:r>
              <a:rPr lang="en-US" sz="2800" dirty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animator </a:t>
            </a:r>
            <a:r>
              <a:rPr lang="en-US" sz="2800" dirty="0" smtClean="0">
                <a:solidFill>
                  <a:schemeClr val="dk1"/>
                </a:solidFill>
                <a:ea typeface="Garamond"/>
                <a:cs typeface="Garamond"/>
                <a:sym typeface="Garamond"/>
              </a:rPr>
              <a:t>, psychologist, </a:t>
            </a:r>
            <a:endParaRPr lang="en-US" sz="2800" dirty="0">
              <a:solidFill>
                <a:schemeClr val="dk1"/>
              </a:solidFill>
              <a:ea typeface="Garamond"/>
              <a:cs typeface="Garamond"/>
              <a:sym typeface="Garamond"/>
            </a:endParaRPr>
          </a:p>
          <a:p>
            <a:pPr marL="1003300" lvl="1" indent="-342899">
              <a:spcBef>
                <a:spcPts val="1080"/>
              </a:spcBef>
              <a:buClr>
                <a:schemeClr val="dk1"/>
              </a:buClr>
              <a:buSzPts val="276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</a:rPr>
              <a:t>Community </a:t>
            </a:r>
            <a:r>
              <a:rPr lang="en-US" sz="2800" dirty="0" smtClean="0">
                <a:solidFill>
                  <a:schemeClr val="dk1"/>
                </a:solidFill>
              </a:rPr>
              <a:t>organizations </a:t>
            </a:r>
          </a:p>
          <a:p>
            <a:pPr marL="660401" lvl="1">
              <a:spcBef>
                <a:spcPts val="1080"/>
              </a:spcBef>
              <a:buClr>
                <a:schemeClr val="dk1"/>
              </a:buClr>
              <a:buSzPts val="2760"/>
            </a:pPr>
            <a:endParaRPr lang="en-US" sz="2800" dirty="0" smtClean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855814"/>
            <a:ext cx="8610600" cy="1293028"/>
          </a:xfrm>
        </p:spPr>
        <p:txBody>
          <a:bodyPr/>
          <a:lstStyle/>
          <a:p>
            <a:r>
              <a:rPr lang="en-US" b="1" dirty="0" smtClean="0"/>
              <a:t>Gradual implementation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46341"/>
            <a:ext cx="12192000" cy="358193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11200" dirty="0" smtClean="0"/>
              <a:t>Program will be taught between February and June.</a:t>
            </a:r>
          </a:p>
          <a:p>
            <a:pPr>
              <a:lnSpc>
                <a:spcPct val="120000"/>
              </a:lnSpc>
            </a:pPr>
            <a:r>
              <a:rPr lang="en-US" sz="11200" b="1" dirty="0" smtClean="0"/>
              <a:t>Parents and Governing Board shall be informed </a:t>
            </a:r>
            <a:r>
              <a:rPr lang="en-US" sz="11200" dirty="0" smtClean="0"/>
              <a:t>of themes and learning content through correspondence from the school.</a:t>
            </a:r>
          </a:p>
          <a:p>
            <a:pPr>
              <a:lnSpc>
                <a:spcPct val="120000"/>
              </a:lnSpc>
            </a:pPr>
            <a:r>
              <a:rPr lang="en-US" sz="11200" dirty="0" smtClean="0"/>
              <a:t>Governing board will be informed about the details of implementation. </a:t>
            </a:r>
          </a:p>
          <a:p>
            <a:pPr>
              <a:lnSpc>
                <a:spcPct val="120000"/>
              </a:lnSpc>
            </a:pPr>
            <a:r>
              <a:rPr lang="en-US" sz="11200" dirty="0" smtClean="0"/>
              <a:t>The </a:t>
            </a:r>
            <a:r>
              <a:rPr lang="en-US" sz="11200" b="1" dirty="0" smtClean="0"/>
              <a:t>Sexuality Education Curriculum Plan </a:t>
            </a:r>
            <a:r>
              <a:rPr lang="en-US" sz="11200" dirty="0" smtClean="0"/>
              <a:t>will be shared with all parents.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sz="11200" dirty="0"/>
          </a:p>
          <a:p>
            <a:pPr>
              <a:lnSpc>
                <a:spcPct val="120000"/>
              </a:lnSpc>
            </a:pPr>
            <a:endParaRPr lang="en-US" sz="11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41964" y="4715397"/>
            <a:ext cx="448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Sexuality Education Curriculum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446" y="2983662"/>
            <a:ext cx="2857500" cy="2857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7600" y="764373"/>
            <a:ext cx="8534400" cy="1293028"/>
          </a:xfrm>
        </p:spPr>
        <p:txBody>
          <a:bodyPr/>
          <a:lstStyle/>
          <a:p>
            <a:r>
              <a:rPr lang="en-US" dirty="0" smtClean="0"/>
              <a:t>Learning content in sexuality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7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11369" y="764372"/>
            <a:ext cx="11380631" cy="2455345"/>
          </a:xfrm>
        </p:spPr>
        <p:txBody>
          <a:bodyPr>
            <a:normAutofit/>
          </a:bodyPr>
          <a:lstStyle/>
          <a:p>
            <a:r>
              <a:rPr lang="en-US" b="1" dirty="0"/>
              <a:t>The difference between sex, sexuality, and sexuality education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 descr="Image result for difference of sex and sexu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3" y="2186177"/>
            <a:ext cx="5201110" cy="337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93179" y="4535360"/>
            <a:ext cx="6930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OR to distinguish whether 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a person has a penis or </a:t>
            </a:r>
            <a:r>
              <a:rPr 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vagina.</a:t>
            </a:r>
            <a:endParaRPr lang="en-US" dirty="0"/>
          </a:p>
        </p:txBody>
      </p:sp>
      <p:sp>
        <p:nvSpPr>
          <p:cNvPr id="7" name="Line Callout 3 6"/>
          <p:cNvSpPr/>
          <p:nvPr/>
        </p:nvSpPr>
        <p:spPr>
          <a:xfrm>
            <a:off x="5082482" y="2546090"/>
            <a:ext cx="6931478" cy="2304355"/>
          </a:xfrm>
          <a:prstGeom prst="borderCallout3">
            <a:avLst>
              <a:gd name="adj1" fmla="val 4932"/>
              <a:gd name="adj2" fmla="val -9864"/>
              <a:gd name="adj3" fmla="val 47448"/>
              <a:gd name="adj4" fmla="val -2415"/>
              <a:gd name="adj5" fmla="val 89371"/>
              <a:gd name="adj6" fmla="val -7244"/>
              <a:gd name="adj7" fmla="val 154062"/>
              <a:gd name="adj8" fmla="val 438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" t="7373" r="627" b="65759"/>
          <a:stretch/>
        </p:blipFill>
        <p:spPr>
          <a:xfrm>
            <a:off x="6353619" y="3258954"/>
            <a:ext cx="5317671" cy="13688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99314" y="260033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</a:rPr>
              <a:t>Sex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 refers to whether or not a person is male or </a:t>
            </a:r>
            <a:r>
              <a:rPr 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female.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33901" y="5545419"/>
            <a:ext cx="6038850" cy="92125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23707" y="56828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</a:rPr>
              <a:t>Sex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 is also commonly used as an abbreviation to refer to sexual intercourse.</a:t>
            </a:r>
          </a:p>
        </p:txBody>
      </p:sp>
    </p:spTree>
    <p:extLst>
      <p:ext uri="{BB962C8B-B14F-4D97-AF65-F5344CB8AC3E}">
        <p14:creationId xmlns:p14="http://schemas.microsoft.com/office/powerpoint/2010/main" val="2874298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8483" y="467944"/>
            <a:ext cx="11380631" cy="2455345"/>
          </a:xfrm>
        </p:spPr>
        <p:txBody>
          <a:bodyPr>
            <a:normAutofit/>
          </a:bodyPr>
          <a:lstStyle/>
          <a:p>
            <a:r>
              <a:rPr lang="en-US" b="1" dirty="0"/>
              <a:t>The difference between sex, sexuality, </a:t>
            </a:r>
            <a:r>
              <a:rPr lang="en-US" b="1" dirty="0" smtClean="0"/>
              <a:t>and </a:t>
            </a:r>
            <a:r>
              <a:rPr lang="en-US" b="1" dirty="0"/>
              <a:t>sexuality education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 descr="Image result for difference of sex and sexu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531" y="2655057"/>
            <a:ext cx="5715000" cy="337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/>
          <p:nvPr/>
        </p:nvSpPr>
        <p:spPr>
          <a:xfrm>
            <a:off x="8165897" y="2780868"/>
            <a:ext cx="1436914" cy="3372856"/>
          </a:xfrm>
          <a:custGeom>
            <a:avLst/>
            <a:gdLst>
              <a:gd name="connsiteX0" fmla="*/ 0 w 1436914"/>
              <a:gd name="connsiteY0" fmla="*/ 0 h 3372856"/>
              <a:gd name="connsiteX1" fmla="*/ 81643 w 1436914"/>
              <a:gd name="connsiteY1" fmla="*/ 16329 h 3372856"/>
              <a:gd name="connsiteX2" fmla="*/ 114300 w 1436914"/>
              <a:gd name="connsiteY2" fmla="*/ 32658 h 3372856"/>
              <a:gd name="connsiteX3" fmla="*/ 138793 w 1436914"/>
              <a:gd name="connsiteY3" fmla="*/ 40822 h 3372856"/>
              <a:gd name="connsiteX4" fmla="*/ 171450 w 1436914"/>
              <a:gd name="connsiteY4" fmla="*/ 65315 h 3372856"/>
              <a:gd name="connsiteX5" fmla="*/ 220436 w 1436914"/>
              <a:gd name="connsiteY5" fmla="*/ 89808 h 3372856"/>
              <a:gd name="connsiteX6" fmla="*/ 244928 w 1436914"/>
              <a:gd name="connsiteY6" fmla="*/ 114300 h 3372856"/>
              <a:gd name="connsiteX7" fmla="*/ 318407 w 1436914"/>
              <a:gd name="connsiteY7" fmla="*/ 155122 h 3372856"/>
              <a:gd name="connsiteX8" fmla="*/ 391886 w 1436914"/>
              <a:gd name="connsiteY8" fmla="*/ 187779 h 3372856"/>
              <a:gd name="connsiteX9" fmla="*/ 440871 w 1436914"/>
              <a:gd name="connsiteY9" fmla="*/ 228600 h 3372856"/>
              <a:gd name="connsiteX10" fmla="*/ 498021 w 1436914"/>
              <a:gd name="connsiteY10" fmla="*/ 261258 h 3372856"/>
              <a:gd name="connsiteX11" fmla="*/ 538843 w 1436914"/>
              <a:gd name="connsiteY11" fmla="*/ 310243 h 3372856"/>
              <a:gd name="connsiteX12" fmla="*/ 571500 w 1436914"/>
              <a:gd name="connsiteY12" fmla="*/ 334736 h 3372856"/>
              <a:gd name="connsiteX13" fmla="*/ 587828 w 1436914"/>
              <a:gd name="connsiteY13" fmla="*/ 359229 h 3372856"/>
              <a:gd name="connsiteX14" fmla="*/ 612321 w 1436914"/>
              <a:gd name="connsiteY14" fmla="*/ 383722 h 3372856"/>
              <a:gd name="connsiteX15" fmla="*/ 620486 w 1436914"/>
              <a:gd name="connsiteY15" fmla="*/ 408215 h 3372856"/>
              <a:gd name="connsiteX16" fmla="*/ 636814 w 1436914"/>
              <a:gd name="connsiteY16" fmla="*/ 432708 h 3372856"/>
              <a:gd name="connsiteX17" fmla="*/ 644978 w 1436914"/>
              <a:gd name="connsiteY17" fmla="*/ 457200 h 3372856"/>
              <a:gd name="connsiteX18" fmla="*/ 661307 w 1436914"/>
              <a:gd name="connsiteY18" fmla="*/ 489858 h 3372856"/>
              <a:gd name="connsiteX19" fmla="*/ 677636 w 1436914"/>
              <a:gd name="connsiteY19" fmla="*/ 555172 h 3372856"/>
              <a:gd name="connsiteX20" fmla="*/ 693964 w 1436914"/>
              <a:gd name="connsiteY20" fmla="*/ 604158 h 3372856"/>
              <a:gd name="connsiteX21" fmla="*/ 710293 w 1436914"/>
              <a:gd name="connsiteY21" fmla="*/ 759279 h 3372856"/>
              <a:gd name="connsiteX22" fmla="*/ 702128 w 1436914"/>
              <a:gd name="connsiteY22" fmla="*/ 971550 h 3372856"/>
              <a:gd name="connsiteX23" fmla="*/ 693964 w 1436914"/>
              <a:gd name="connsiteY23" fmla="*/ 1036865 h 3372856"/>
              <a:gd name="connsiteX24" fmla="*/ 669471 w 1436914"/>
              <a:gd name="connsiteY24" fmla="*/ 1061358 h 3372856"/>
              <a:gd name="connsiteX25" fmla="*/ 653143 w 1436914"/>
              <a:gd name="connsiteY25" fmla="*/ 1085850 h 3372856"/>
              <a:gd name="connsiteX26" fmla="*/ 644978 w 1436914"/>
              <a:gd name="connsiteY26" fmla="*/ 1110343 h 3372856"/>
              <a:gd name="connsiteX27" fmla="*/ 612321 w 1436914"/>
              <a:gd name="connsiteY27" fmla="*/ 1134836 h 3372856"/>
              <a:gd name="connsiteX28" fmla="*/ 579664 w 1436914"/>
              <a:gd name="connsiteY28" fmla="*/ 1183822 h 3372856"/>
              <a:gd name="connsiteX29" fmla="*/ 547007 w 1436914"/>
              <a:gd name="connsiteY29" fmla="*/ 1232808 h 3372856"/>
              <a:gd name="connsiteX30" fmla="*/ 538843 w 1436914"/>
              <a:gd name="connsiteY30" fmla="*/ 1257300 h 3372856"/>
              <a:gd name="connsiteX31" fmla="*/ 530678 w 1436914"/>
              <a:gd name="connsiteY31" fmla="*/ 1289958 h 3372856"/>
              <a:gd name="connsiteX32" fmla="*/ 506186 w 1436914"/>
              <a:gd name="connsiteY32" fmla="*/ 1314450 h 3372856"/>
              <a:gd name="connsiteX33" fmla="*/ 489857 w 1436914"/>
              <a:gd name="connsiteY33" fmla="*/ 1338943 h 3372856"/>
              <a:gd name="connsiteX34" fmla="*/ 816428 w 1436914"/>
              <a:gd name="connsiteY34" fmla="*/ 1363436 h 3372856"/>
              <a:gd name="connsiteX35" fmla="*/ 898071 w 1436914"/>
              <a:gd name="connsiteY35" fmla="*/ 1371600 h 3372856"/>
              <a:gd name="connsiteX36" fmla="*/ 955221 w 1436914"/>
              <a:gd name="connsiteY36" fmla="*/ 1387929 h 3372856"/>
              <a:gd name="connsiteX37" fmla="*/ 1020536 w 1436914"/>
              <a:gd name="connsiteY37" fmla="*/ 1396093 h 3372856"/>
              <a:gd name="connsiteX38" fmla="*/ 1061357 w 1436914"/>
              <a:gd name="connsiteY38" fmla="*/ 1412422 h 3372856"/>
              <a:gd name="connsiteX39" fmla="*/ 1151164 w 1436914"/>
              <a:gd name="connsiteY39" fmla="*/ 1428750 h 3372856"/>
              <a:gd name="connsiteX40" fmla="*/ 1200150 w 1436914"/>
              <a:gd name="connsiteY40" fmla="*/ 1453243 h 3372856"/>
              <a:gd name="connsiteX41" fmla="*/ 1265464 w 1436914"/>
              <a:gd name="connsiteY41" fmla="*/ 1477736 h 3372856"/>
              <a:gd name="connsiteX42" fmla="*/ 1322614 w 1436914"/>
              <a:gd name="connsiteY42" fmla="*/ 1502229 h 3372856"/>
              <a:gd name="connsiteX43" fmla="*/ 1338943 w 1436914"/>
              <a:gd name="connsiteY43" fmla="*/ 1526722 h 3372856"/>
              <a:gd name="connsiteX44" fmla="*/ 1347107 w 1436914"/>
              <a:gd name="connsiteY44" fmla="*/ 1551215 h 3372856"/>
              <a:gd name="connsiteX45" fmla="*/ 1387928 w 1436914"/>
              <a:gd name="connsiteY45" fmla="*/ 1600200 h 3372856"/>
              <a:gd name="connsiteX46" fmla="*/ 1412421 w 1436914"/>
              <a:gd name="connsiteY46" fmla="*/ 1649186 h 3372856"/>
              <a:gd name="connsiteX47" fmla="*/ 1420586 w 1436914"/>
              <a:gd name="connsiteY47" fmla="*/ 1690008 h 3372856"/>
              <a:gd name="connsiteX48" fmla="*/ 1428750 w 1436914"/>
              <a:gd name="connsiteY48" fmla="*/ 1714500 h 3372856"/>
              <a:gd name="connsiteX49" fmla="*/ 1436914 w 1436914"/>
              <a:gd name="connsiteY49" fmla="*/ 1771650 h 3372856"/>
              <a:gd name="connsiteX50" fmla="*/ 1428750 w 1436914"/>
              <a:gd name="connsiteY50" fmla="*/ 1943100 h 3372856"/>
              <a:gd name="connsiteX51" fmla="*/ 1420586 w 1436914"/>
              <a:gd name="connsiteY51" fmla="*/ 1967593 h 3372856"/>
              <a:gd name="connsiteX52" fmla="*/ 1347107 w 1436914"/>
              <a:gd name="connsiteY52" fmla="*/ 2008415 h 3372856"/>
              <a:gd name="connsiteX53" fmla="*/ 1298121 w 1436914"/>
              <a:gd name="connsiteY53" fmla="*/ 2041072 h 3372856"/>
              <a:gd name="connsiteX54" fmla="*/ 1273628 w 1436914"/>
              <a:gd name="connsiteY54" fmla="*/ 2057400 h 3372856"/>
              <a:gd name="connsiteX55" fmla="*/ 1216478 w 1436914"/>
              <a:gd name="connsiteY55" fmla="*/ 2073729 h 3372856"/>
              <a:gd name="connsiteX56" fmla="*/ 1159328 w 1436914"/>
              <a:gd name="connsiteY56" fmla="*/ 2106386 h 3372856"/>
              <a:gd name="connsiteX57" fmla="*/ 1134836 w 1436914"/>
              <a:gd name="connsiteY57" fmla="*/ 2122715 h 3372856"/>
              <a:gd name="connsiteX58" fmla="*/ 1094014 w 1436914"/>
              <a:gd name="connsiteY58" fmla="*/ 2130879 h 3372856"/>
              <a:gd name="connsiteX59" fmla="*/ 1069521 w 1436914"/>
              <a:gd name="connsiteY59" fmla="*/ 2139043 h 3372856"/>
              <a:gd name="connsiteX60" fmla="*/ 1036864 w 1436914"/>
              <a:gd name="connsiteY60" fmla="*/ 2147208 h 3372856"/>
              <a:gd name="connsiteX61" fmla="*/ 1012371 w 1436914"/>
              <a:gd name="connsiteY61" fmla="*/ 2171700 h 3372856"/>
              <a:gd name="connsiteX62" fmla="*/ 979714 w 1436914"/>
              <a:gd name="connsiteY62" fmla="*/ 2179865 h 3372856"/>
              <a:gd name="connsiteX63" fmla="*/ 955221 w 1436914"/>
              <a:gd name="connsiteY63" fmla="*/ 2188029 h 3372856"/>
              <a:gd name="connsiteX64" fmla="*/ 865414 w 1436914"/>
              <a:gd name="connsiteY64" fmla="*/ 2220686 h 3372856"/>
              <a:gd name="connsiteX65" fmla="*/ 832757 w 1436914"/>
              <a:gd name="connsiteY65" fmla="*/ 2228850 h 3372856"/>
              <a:gd name="connsiteX66" fmla="*/ 783771 w 1436914"/>
              <a:gd name="connsiteY66" fmla="*/ 2245179 h 3372856"/>
              <a:gd name="connsiteX67" fmla="*/ 718457 w 1436914"/>
              <a:gd name="connsiteY67" fmla="*/ 2253343 h 3372856"/>
              <a:gd name="connsiteX68" fmla="*/ 620486 w 1436914"/>
              <a:gd name="connsiteY68" fmla="*/ 2269672 h 3372856"/>
              <a:gd name="connsiteX69" fmla="*/ 571500 w 1436914"/>
              <a:gd name="connsiteY69" fmla="*/ 2277836 h 3372856"/>
              <a:gd name="connsiteX70" fmla="*/ 538843 w 1436914"/>
              <a:gd name="connsiteY70" fmla="*/ 2294165 h 3372856"/>
              <a:gd name="connsiteX71" fmla="*/ 400050 w 1436914"/>
              <a:gd name="connsiteY71" fmla="*/ 2302329 h 3372856"/>
              <a:gd name="connsiteX72" fmla="*/ 424543 w 1436914"/>
              <a:gd name="connsiteY72" fmla="*/ 2408465 h 3372856"/>
              <a:gd name="connsiteX73" fmla="*/ 432707 w 1436914"/>
              <a:gd name="connsiteY73" fmla="*/ 2449286 h 3372856"/>
              <a:gd name="connsiteX74" fmla="*/ 449036 w 1436914"/>
              <a:gd name="connsiteY74" fmla="*/ 2473779 h 3372856"/>
              <a:gd name="connsiteX75" fmla="*/ 481693 w 1436914"/>
              <a:gd name="connsiteY75" fmla="*/ 2530929 h 3372856"/>
              <a:gd name="connsiteX76" fmla="*/ 489857 w 1436914"/>
              <a:gd name="connsiteY76" fmla="*/ 2555422 h 3372856"/>
              <a:gd name="connsiteX77" fmla="*/ 506186 w 1436914"/>
              <a:gd name="connsiteY77" fmla="*/ 2579915 h 3372856"/>
              <a:gd name="connsiteX78" fmla="*/ 530678 w 1436914"/>
              <a:gd name="connsiteY78" fmla="*/ 2628900 h 3372856"/>
              <a:gd name="connsiteX79" fmla="*/ 547007 w 1436914"/>
              <a:gd name="connsiteY79" fmla="*/ 2653393 h 3372856"/>
              <a:gd name="connsiteX80" fmla="*/ 563336 w 1436914"/>
              <a:gd name="connsiteY80" fmla="*/ 2686050 h 3372856"/>
              <a:gd name="connsiteX81" fmla="*/ 595993 w 1436914"/>
              <a:gd name="connsiteY81" fmla="*/ 2735036 h 3372856"/>
              <a:gd name="connsiteX82" fmla="*/ 620486 w 1436914"/>
              <a:gd name="connsiteY82" fmla="*/ 2824843 h 3372856"/>
              <a:gd name="connsiteX83" fmla="*/ 636814 w 1436914"/>
              <a:gd name="connsiteY83" fmla="*/ 2849336 h 3372856"/>
              <a:gd name="connsiteX84" fmla="*/ 669471 w 1436914"/>
              <a:gd name="connsiteY84" fmla="*/ 2906486 h 3372856"/>
              <a:gd name="connsiteX85" fmla="*/ 677636 w 1436914"/>
              <a:gd name="connsiteY85" fmla="*/ 2947308 h 3372856"/>
              <a:gd name="connsiteX86" fmla="*/ 702128 w 1436914"/>
              <a:gd name="connsiteY86" fmla="*/ 2979965 h 3372856"/>
              <a:gd name="connsiteX87" fmla="*/ 718457 w 1436914"/>
              <a:gd name="connsiteY87" fmla="*/ 3004458 h 3372856"/>
              <a:gd name="connsiteX88" fmla="*/ 751114 w 1436914"/>
              <a:gd name="connsiteY88" fmla="*/ 3045279 h 3372856"/>
              <a:gd name="connsiteX89" fmla="*/ 775607 w 1436914"/>
              <a:gd name="connsiteY89" fmla="*/ 3102429 h 3372856"/>
              <a:gd name="connsiteX90" fmla="*/ 832757 w 1436914"/>
              <a:gd name="connsiteY90" fmla="*/ 3167743 h 3372856"/>
              <a:gd name="connsiteX91" fmla="*/ 865414 w 1436914"/>
              <a:gd name="connsiteY91" fmla="*/ 3216729 h 3372856"/>
              <a:gd name="connsiteX92" fmla="*/ 873578 w 1436914"/>
              <a:gd name="connsiteY92" fmla="*/ 3241222 h 3372856"/>
              <a:gd name="connsiteX93" fmla="*/ 922564 w 1436914"/>
              <a:gd name="connsiteY93" fmla="*/ 3306536 h 3372856"/>
              <a:gd name="connsiteX94" fmla="*/ 938893 w 1436914"/>
              <a:gd name="connsiteY94" fmla="*/ 3331029 h 3372856"/>
              <a:gd name="connsiteX95" fmla="*/ 987878 w 1436914"/>
              <a:gd name="connsiteY95" fmla="*/ 3371850 h 3372856"/>
              <a:gd name="connsiteX96" fmla="*/ 979714 w 1436914"/>
              <a:gd name="connsiteY96" fmla="*/ 3371850 h 337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1436914" h="3372856">
                <a:moveTo>
                  <a:pt x="0" y="0"/>
                </a:moveTo>
                <a:cubicBezTo>
                  <a:pt x="27214" y="5443"/>
                  <a:pt x="54958" y="8704"/>
                  <a:pt x="81643" y="16329"/>
                </a:cubicBezTo>
                <a:cubicBezTo>
                  <a:pt x="93345" y="19673"/>
                  <a:pt x="103113" y="27864"/>
                  <a:pt x="114300" y="32658"/>
                </a:cubicBezTo>
                <a:cubicBezTo>
                  <a:pt x="122210" y="36048"/>
                  <a:pt x="130629" y="38101"/>
                  <a:pt x="138793" y="40822"/>
                </a:cubicBezTo>
                <a:cubicBezTo>
                  <a:pt x="149679" y="48986"/>
                  <a:pt x="159636" y="58564"/>
                  <a:pt x="171450" y="65315"/>
                </a:cubicBezTo>
                <a:cubicBezTo>
                  <a:pt x="218317" y="92096"/>
                  <a:pt x="173886" y="51016"/>
                  <a:pt x="220436" y="89808"/>
                </a:cubicBezTo>
                <a:cubicBezTo>
                  <a:pt x="229306" y="97199"/>
                  <a:pt x="235814" y="107212"/>
                  <a:pt x="244928" y="114300"/>
                </a:cubicBezTo>
                <a:cubicBezTo>
                  <a:pt x="337607" y="186384"/>
                  <a:pt x="259276" y="125557"/>
                  <a:pt x="318407" y="155122"/>
                </a:cubicBezTo>
                <a:cubicBezTo>
                  <a:pt x="389028" y="190432"/>
                  <a:pt x="329565" y="172200"/>
                  <a:pt x="391886" y="187779"/>
                </a:cubicBezTo>
                <a:cubicBezTo>
                  <a:pt x="452700" y="228324"/>
                  <a:pt x="378003" y="176211"/>
                  <a:pt x="440871" y="228600"/>
                </a:cubicBezTo>
                <a:cubicBezTo>
                  <a:pt x="487154" y="267169"/>
                  <a:pt x="442121" y="221330"/>
                  <a:pt x="498021" y="261258"/>
                </a:cubicBezTo>
                <a:cubicBezTo>
                  <a:pt x="544834" y="294695"/>
                  <a:pt x="503038" y="274438"/>
                  <a:pt x="538843" y="310243"/>
                </a:cubicBezTo>
                <a:cubicBezTo>
                  <a:pt x="548465" y="319865"/>
                  <a:pt x="560614" y="326572"/>
                  <a:pt x="571500" y="334736"/>
                </a:cubicBezTo>
                <a:cubicBezTo>
                  <a:pt x="576943" y="342900"/>
                  <a:pt x="581546" y="351691"/>
                  <a:pt x="587828" y="359229"/>
                </a:cubicBezTo>
                <a:cubicBezTo>
                  <a:pt x="595220" y="368099"/>
                  <a:pt x="605916" y="374115"/>
                  <a:pt x="612321" y="383722"/>
                </a:cubicBezTo>
                <a:cubicBezTo>
                  <a:pt x="617095" y="390883"/>
                  <a:pt x="616637" y="400518"/>
                  <a:pt x="620486" y="408215"/>
                </a:cubicBezTo>
                <a:cubicBezTo>
                  <a:pt x="624874" y="416991"/>
                  <a:pt x="632426" y="423932"/>
                  <a:pt x="636814" y="432708"/>
                </a:cubicBezTo>
                <a:cubicBezTo>
                  <a:pt x="640662" y="440405"/>
                  <a:pt x="641588" y="449290"/>
                  <a:pt x="644978" y="457200"/>
                </a:cubicBezTo>
                <a:cubicBezTo>
                  <a:pt x="649772" y="468387"/>
                  <a:pt x="655864" y="478972"/>
                  <a:pt x="661307" y="489858"/>
                </a:cubicBezTo>
                <a:cubicBezTo>
                  <a:pt x="666750" y="511629"/>
                  <a:pt x="670540" y="533882"/>
                  <a:pt x="677636" y="555172"/>
                </a:cubicBezTo>
                <a:lnTo>
                  <a:pt x="693964" y="604158"/>
                </a:lnTo>
                <a:cubicBezTo>
                  <a:pt x="701029" y="653615"/>
                  <a:pt x="710293" y="710476"/>
                  <a:pt x="710293" y="759279"/>
                </a:cubicBezTo>
                <a:cubicBezTo>
                  <a:pt x="710293" y="830088"/>
                  <a:pt x="706286" y="900863"/>
                  <a:pt x="702128" y="971550"/>
                </a:cubicBezTo>
                <a:cubicBezTo>
                  <a:pt x="700840" y="993453"/>
                  <a:pt x="701462" y="1016245"/>
                  <a:pt x="693964" y="1036865"/>
                </a:cubicBezTo>
                <a:cubicBezTo>
                  <a:pt x="690018" y="1047716"/>
                  <a:pt x="676863" y="1052488"/>
                  <a:pt x="669471" y="1061358"/>
                </a:cubicBezTo>
                <a:cubicBezTo>
                  <a:pt x="663190" y="1068896"/>
                  <a:pt x="657531" y="1077074"/>
                  <a:pt x="653143" y="1085850"/>
                </a:cubicBezTo>
                <a:cubicBezTo>
                  <a:pt x="649294" y="1093547"/>
                  <a:pt x="650487" y="1103732"/>
                  <a:pt x="644978" y="1110343"/>
                </a:cubicBezTo>
                <a:cubicBezTo>
                  <a:pt x="636267" y="1120796"/>
                  <a:pt x="623207" y="1126672"/>
                  <a:pt x="612321" y="1134836"/>
                </a:cubicBezTo>
                <a:cubicBezTo>
                  <a:pt x="596707" y="1181678"/>
                  <a:pt x="615338" y="1137955"/>
                  <a:pt x="579664" y="1183822"/>
                </a:cubicBezTo>
                <a:cubicBezTo>
                  <a:pt x="567616" y="1199313"/>
                  <a:pt x="547007" y="1232808"/>
                  <a:pt x="547007" y="1232808"/>
                </a:cubicBezTo>
                <a:cubicBezTo>
                  <a:pt x="544286" y="1240972"/>
                  <a:pt x="541207" y="1249026"/>
                  <a:pt x="538843" y="1257300"/>
                </a:cubicBezTo>
                <a:cubicBezTo>
                  <a:pt x="535760" y="1268089"/>
                  <a:pt x="536245" y="1280215"/>
                  <a:pt x="530678" y="1289958"/>
                </a:cubicBezTo>
                <a:cubicBezTo>
                  <a:pt x="524950" y="1299982"/>
                  <a:pt x="513577" y="1305580"/>
                  <a:pt x="506186" y="1314450"/>
                </a:cubicBezTo>
                <a:cubicBezTo>
                  <a:pt x="499904" y="1321988"/>
                  <a:pt x="495300" y="1330779"/>
                  <a:pt x="489857" y="1338943"/>
                </a:cubicBezTo>
                <a:cubicBezTo>
                  <a:pt x="643810" y="1360938"/>
                  <a:pt x="491630" y="1340776"/>
                  <a:pt x="816428" y="1363436"/>
                </a:cubicBezTo>
                <a:cubicBezTo>
                  <a:pt x="843712" y="1365339"/>
                  <a:pt x="870857" y="1368879"/>
                  <a:pt x="898071" y="1371600"/>
                </a:cubicBezTo>
                <a:cubicBezTo>
                  <a:pt x="917487" y="1378072"/>
                  <a:pt x="934714" y="1384511"/>
                  <a:pt x="955221" y="1387929"/>
                </a:cubicBezTo>
                <a:cubicBezTo>
                  <a:pt x="976864" y="1391536"/>
                  <a:pt x="998764" y="1393372"/>
                  <a:pt x="1020536" y="1396093"/>
                </a:cubicBezTo>
                <a:cubicBezTo>
                  <a:pt x="1034143" y="1401536"/>
                  <a:pt x="1047454" y="1407788"/>
                  <a:pt x="1061357" y="1412422"/>
                </a:cubicBezTo>
                <a:cubicBezTo>
                  <a:pt x="1090226" y="1422045"/>
                  <a:pt x="1121420" y="1424501"/>
                  <a:pt x="1151164" y="1428750"/>
                </a:cubicBezTo>
                <a:cubicBezTo>
                  <a:pt x="1212728" y="1449273"/>
                  <a:pt x="1136843" y="1421589"/>
                  <a:pt x="1200150" y="1453243"/>
                </a:cubicBezTo>
                <a:cubicBezTo>
                  <a:pt x="1267832" y="1487084"/>
                  <a:pt x="1215986" y="1456531"/>
                  <a:pt x="1265464" y="1477736"/>
                </a:cubicBezTo>
                <a:cubicBezTo>
                  <a:pt x="1336084" y="1508002"/>
                  <a:pt x="1265174" y="1483083"/>
                  <a:pt x="1322614" y="1502229"/>
                </a:cubicBezTo>
                <a:cubicBezTo>
                  <a:pt x="1328057" y="1510393"/>
                  <a:pt x="1334555" y="1517946"/>
                  <a:pt x="1338943" y="1526722"/>
                </a:cubicBezTo>
                <a:cubicBezTo>
                  <a:pt x="1342792" y="1534419"/>
                  <a:pt x="1342333" y="1544054"/>
                  <a:pt x="1347107" y="1551215"/>
                </a:cubicBezTo>
                <a:cubicBezTo>
                  <a:pt x="1383222" y="1605389"/>
                  <a:pt x="1361215" y="1546774"/>
                  <a:pt x="1387928" y="1600200"/>
                </a:cubicBezTo>
                <a:cubicBezTo>
                  <a:pt x="1421732" y="1667807"/>
                  <a:pt x="1365625" y="1578989"/>
                  <a:pt x="1412421" y="1649186"/>
                </a:cubicBezTo>
                <a:cubicBezTo>
                  <a:pt x="1415143" y="1662793"/>
                  <a:pt x="1417220" y="1676546"/>
                  <a:pt x="1420586" y="1690008"/>
                </a:cubicBezTo>
                <a:cubicBezTo>
                  <a:pt x="1422673" y="1698357"/>
                  <a:pt x="1427062" y="1706061"/>
                  <a:pt x="1428750" y="1714500"/>
                </a:cubicBezTo>
                <a:cubicBezTo>
                  <a:pt x="1432524" y="1733370"/>
                  <a:pt x="1434193" y="1752600"/>
                  <a:pt x="1436914" y="1771650"/>
                </a:cubicBezTo>
                <a:cubicBezTo>
                  <a:pt x="1434193" y="1828800"/>
                  <a:pt x="1433501" y="1886083"/>
                  <a:pt x="1428750" y="1943100"/>
                </a:cubicBezTo>
                <a:cubicBezTo>
                  <a:pt x="1428035" y="1951676"/>
                  <a:pt x="1426671" y="1961508"/>
                  <a:pt x="1420586" y="1967593"/>
                </a:cubicBezTo>
                <a:cubicBezTo>
                  <a:pt x="1357402" y="2030777"/>
                  <a:pt x="1393303" y="1982750"/>
                  <a:pt x="1347107" y="2008415"/>
                </a:cubicBezTo>
                <a:cubicBezTo>
                  <a:pt x="1329952" y="2017946"/>
                  <a:pt x="1314450" y="2030186"/>
                  <a:pt x="1298121" y="2041072"/>
                </a:cubicBezTo>
                <a:cubicBezTo>
                  <a:pt x="1289957" y="2046515"/>
                  <a:pt x="1283147" y="2055020"/>
                  <a:pt x="1273628" y="2057400"/>
                </a:cubicBezTo>
                <a:cubicBezTo>
                  <a:pt x="1232622" y="2067652"/>
                  <a:pt x="1251616" y="2062017"/>
                  <a:pt x="1216478" y="2073729"/>
                </a:cubicBezTo>
                <a:cubicBezTo>
                  <a:pt x="1169948" y="2120260"/>
                  <a:pt x="1216894" y="2081715"/>
                  <a:pt x="1159328" y="2106386"/>
                </a:cubicBezTo>
                <a:cubicBezTo>
                  <a:pt x="1150309" y="2110251"/>
                  <a:pt x="1144023" y="2119270"/>
                  <a:pt x="1134836" y="2122715"/>
                </a:cubicBezTo>
                <a:cubicBezTo>
                  <a:pt x="1121843" y="2127588"/>
                  <a:pt x="1107476" y="2127514"/>
                  <a:pt x="1094014" y="2130879"/>
                </a:cubicBezTo>
                <a:cubicBezTo>
                  <a:pt x="1085665" y="2132966"/>
                  <a:pt x="1077796" y="2136679"/>
                  <a:pt x="1069521" y="2139043"/>
                </a:cubicBezTo>
                <a:cubicBezTo>
                  <a:pt x="1058732" y="2142126"/>
                  <a:pt x="1047750" y="2144486"/>
                  <a:pt x="1036864" y="2147208"/>
                </a:cubicBezTo>
                <a:cubicBezTo>
                  <a:pt x="1028700" y="2155372"/>
                  <a:pt x="1022396" y="2165972"/>
                  <a:pt x="1012371" y="2171700"/>
                </a:cubicBezTo>
                <a:cubicBezTo>
                  <a:pt x="1002629" y="2177267"/>
                  <a:pt x="990503" y="2176782"/>
                  <a:pt x="979714" y="2179865"/>
                </a:cubicBezTo>
                <a:cubicBezTo>
                  <a:pt x="971439" y="2182229"/>
                  <a:pt x="963279" y="2185007"/>
                  <a:pt x="955221" y="2188029"/>
                </a:cubicBezTo>
                <a:cubicBezTo>
                  <a:pt x="922748" y="2200207"/>
                  <a:pt x="899731" y="2212107"/>
                  <a:pt x="865414" y="2220686"/>
                </a:cubicBezTo>
                <a:cubicBezTo>
                  <a:pt x="854528" y="2223407"/>
                  <a:pt x="843504" y="2225626"/>
                  <a:pt x="832757" y="2228850"/>
                </a:cubicBezTo>
                <a:cubicBezTo>
                  <a:pt x="816271" y="2233796"/>
                  <a:pt x="800850" y="2243044"/>
                  <a:pt x="783771" y="2245179"/>
                </a:cubicBezTo>
                <a:lnTo>
                  <a:pt x="718457" y="2253343"/>
                </a:lnTo>
                <a:cubicBezTo>
                  <a:pt x="667403" y="2270362"/>
                  <a:pt x="711630" y="2257520"/>
                  <a:pt x="620486" y="2269672"/>
                </a:cubicBezTo>
                <a:cubicBezTo>
                  <a:pt x="604077" y="2271860"/>
                  <a:pt x="587829" y="2275115"/>
                  <a:pt x="571500" y="2277836"/>
                </a:cubicBezTo>
                <a:cubicBezTo>
                  <a:pt x="560614" y="2283279"/>
                  <a:pt x="550891" y="2292444"/>
                  <a:pt x="538843" y="2294165"/>
                </a:cubicBezTo>
                <a:cubicBezTo>
                  <a:pt x="492964" y="2300719"/>
                  <a:pt x="437422" y="2274923"/>
                  <a:pt x="400050" y="2302329"/>
                </a:cubicBezTo>
                <a:cubicBezTo>
                  <a:pt x="384698" y="2313587"/>
                  <a:pt x="417948" y="2382086"/>
                  <a:pt x="424543" y="2408465"/>
                </a:cubicBezTo>
                <a:cubicBezTo>
                  <a:pt x="427909" y="2421927"/>
                  <a:pt x="427835" y="2436293"/>
                  <a:pt x="432707" y="2449286"/>
                </a:cubicBezTo>
                <a:cubicBezTo>
                  <a:pt x="436152" y="2458474"/>
                  <a:pt x="443593" y="2465615"/>
                  <a:pt x="449036" y="2473779"/>
                </a:cubicBezTo>
                <a:cubicBezTo>
                  <a:pt x="466303" y="2542848"/>
                  <a:pt x="442780" y="2472560"/>
                  <a:pt x="481693" y="2530929"/>
                </a:cubicBezTo>
                <a:cubicBezTo>
                  <a:pt x="486467" y="2538090"/>
                  <a:pt x="486008" y="2547725"/>
                  <a:pt x="489857" y="2555422"/>
                </a:cubicBezTo>
                <a:cubicBezTo>
                  <a:pt x="494245" y="2564198"/>
                  <a:pt x="501421" y="2571337"/>
                  <a:pt x="506186" y="2579915"/>
                </a:cubicBezTo>
                <a:cubicBezTo>
                  <a:pt x="515052" y="2595873"/>
                  <a:pt x="521812" y="2612942"/>
                  <a:pt x="530678" y="2628900"/>
                </a:cubicBezTo>
                <a:cubicBezTo>
                  <a:pt x="535443" y="2637478"/>
                  <a:pt x="542139" y="2644874"/>
                  <a:pt x="547007" y="2653393"/>
                </a:cubicBezTo>
                <a:cubicBezTo>
                  <a:pt x="553045" y="2663960"/>
                  <a:pt x="557074" y="2675614"/>
                  <a:pt x="563336" y="2686050"/>
                </a:cubicBezTo>
                <a:cubicBezTo>
                  <a:pt x="573433" y="2702878"/>
                  <a:pt x="595993" y="2735036"/>
                  <a:pt x="595993" y="2735036"/>
                </a:cubicBezTo>
                <a:cubicBezTo>
                  <a:pt x="602978" y="2769963"/>
                  <a:pt x="605417" y="2790939"/>
                  <a:pt x="620486" y="2824843"/>
                </a:cubicBezTo>
                <a:cubicBezTo>
                  <a:pt x="624471" y="2833809"/>
                  <a:pt x="632426" y="2840560"/>
                  <a:pt x="636814" y="2849336"/>
                </a:cubicBezTo>
                <a:cubicBezTo>
                  <a:pt x="667979" y="2911669"/>
                  <a:pt x="610250" y="2827525"/>
                  <a:pt x="669471" y="2906486"/>
                </a:cubicBezTo>
                <a:cubicBezTo>
                  <a:pt x="672193" y="2920093"/>
                  <a:pt x="672000" y="2934627"/>
                  <a:pt x="677636" y="2947308"/>
                </a:cubicBezTo>
                <a:cubicBezTo>
                  <a:pt x="683162" y="2959742"/>
                  <a:pt x="694219" y="2968893"/>
                  <a:pt x="702128" y="2979965"/>
                </a:cubicBezTo>
                <a:cubicBezTo>
                  <a:pt x="707831" y="2987950"/>
                  <a:pt x="713014" y="2996294"/>
                  <a:pt x="718457" y="3004458"/>
                </a:cubicBezTo>
                <a:cubicBezTo>
                  <a:pt x="737949" y="3062934"/>
                  <a:pt x="710082" y="2996042"/>
                  <a:pt x="751114" y="3045279"/>
                </a:cubicBezTo>
                <a:cubicBezTo>
                  <a:pt x="778369" y="3077984"/>
                  <a:pt x="758590" y="3071799"/>
                  <a:pt x="775607" y="3102429"/>
                </a:cubicBezTo>
                <a:cubicBezTo>
                  <a:pt x="803622" y="3152856"/>
                  <a:pt x="796978" y="3143891"/>
                  <a:pt x="832757" y="3167743"/>
                </a:cubicBezTo>
                <a:cubicBezTo>
                  <a:pt x="852169" y="3225981"/>
                  <a:pt x="824643" y="3155572"/>
                  <a:pt x="865414" y="3216729"/>
                </a:cubicBezTo>
                <a:cubicBezTo>
                  <a:pt x="870188" y="3223890"/>
                  <a:pt x="869729" y="3233525"/>
                  <a:pt x="873578" y="3241222"/>
                </a:cubicBezTo>
                <a:cubicBezTo>
                  <a:pt x="882806" y="3259678"/>
                  <a:pt x="913554" y="3294522"/>
                  <a:pt x="922564" y="3306536"/>
                </a:cubicBezTo>
                <a:cubicBezTo>
                  <a:pt x="928451" y="3314386"/>
                  <a:pt x="931955" y="3324091"/>
                  <a:pt x="938893" y="3331029"/>
                </a:cubicBezTo>
                <a:cubicBezTo>
                  <a:pt x="969013" y="3361149"/>
                  <a:pt x="961131" y="3331729"/>
                  <a:pt x="987878" y="3371850"/>
                </a:cubicBezTo>
                <a:cubicBezTo>
                  <a:pt x="989388" y="3374114"/>
                  <a:pt x="982435" y="3371850"/>
                  <a:pt x="979714" y="3371850"/>
                </a:cubicBezTo>
              </a:path>
            </a:pathLst>
          </a:cu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264353" y="36130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rgbClr val="595959"/>
              </a:buClr>
              <a:buSzPts val="2800"/>
            </a:pPr>
            <a:endParaRPr lang="en-US" dirty="0"/>
          </a:p>
          <a:p>
            <a:pPr lvl="0">
              <a:buClr>
                <a:srgbClr val="595959"/>
              </a:buClr>
              <a:buSzPts val="2800"/>
            </a:pPr>
            <a:endParaRPr lang="en-US" dirty="0"/>
          </a:p>
          <a:p>
            <a:pPr lvl="0">
              <a:buClr>
                <a:srgbClr val="595959"/>
              </a:buClr>
              <a:buSzPts val="2800"/>
            </a:pPr>
            <a:endParaRPr lang="en-US" dirty="0"/>
          </a:p>
          <a:p>
            <a:pPr lvl="0">
              <a:buClr>
                <a:srgbClr val="595959"/>
              </a:buClr>
              <a:buSzPts val="2800"/>
            </a:pPr>
            <a:endParaRPr lang="en-US" dirty="0"/>
          </a:p>
          <a:p>
            <a:pPr lvl="0">
              <a:buClr>
                <a:srgbClr val="595959"/>
              </a:buClr>
              <a:buSzPts val="2800"/>
            </a:pPr>
            <a:endParaRPr lang="en-US" dirty="0"/>
          </a:p>
        </p:txBody>
      </p:sp>
      <p:sp>
        <p:nvSpPr>
          <p:cNvPr id="4" name="Equal 3"/>
          <p:cNvSpPr/>
          <p:nvPr/>
        </p:nvSpPr>
        <p:spPr>
          <a:xfrm>
            <a:off x="-172754" y="1642342"/>
            <a:ext cx="5975802" cy="4511382"/>
          </a:xfrm>
          <a:prstGeom prst="mathEqual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Sexuality is…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total expression of who you are as a human </a:t>
            </a:r>
            <a:r>
              <a:rPr lang="en-US" dirty="0" smtClean="0">
                <a:solidFill>
                  <a:schemeClr val="bg1"/>
                </a:solidFill>
              </a:rPr>
              <a:t>being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It </a:t>
            </a:r>
            <a:r>
              <a:rPr lang="en-US" dirty="0"/>
              <a:t>begins at birth and ends at our death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9986544">
            <a:off x="5596742" y="2699573"/>
            <a:ext cx="175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body image</a:t>
            </a:r>
          </a:p>
        </p:txBody>
      </p:sp>
      <p:sp>
        <p:nvSpPr>
          <p:cNvPr id="8" name="TextBox 7"/>
          <p:cNvSpPr txBox="1"/>
          <p:nvPr/>
        </p:nvSpPr>
        <p:spPr>
          <a:xfrm rot="19857513">
            <a:off x="9798908" y="4052378"/>
            <a:ext cx="1948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gender</a:t>
            </a:r>
            <a:r>
              <a:rPr lang="en-US" dirty="0"/>
              <a:t> </a:t>
            </a:r>
            <a:r>
              <a:rPr lang="en-US" b="1" dirty="0"/>
              <a:t>identity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29297" y="5405183"/>
            <a:ext cx="1081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values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 rot="20331419">
            <a:off x="5019588" y="3952569"/>
            <a:ext cx="1447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sexual orientation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894687" y="2699573"/>
            <a:ext cx="1151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intimacy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22877" y="3344015"/>
            <a:ext cx="759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22978" y="5440953"/>
            <a:ext cx="125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595959"/>
              </a:buClr>
              <a:buSzPts val="2800"/>
            </a:pPr>
            <a:r>
              <a:rPr lang="en-US" b="1" dirty="0"/>
              <a:t>affection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47231" y="2204837"/>
            <a:ext cx="2722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sexuality </a:t>
            </a:r>
            <a:r>
              <a:rPr lang="en-US" b="1" dirty="0" smtClean="0"/>
              <a:t>includes…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2545359" y="6448554"/>
            <a:ext cx="6369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595959"/>
              </a:buClr>
              <a:buSzPts val="2800"/>
            </a:pPr>
            <a:r>
              <a:rPr lang="en-US" dirty="0"/>
              <a:t>There is no right or wrong, it’s about what’s right for you</a:t>
            </a:r>
            <a:endParaRPr lang="en-US" dirty="0"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251044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599" y="764373"/>
            <a:ext cx="9184783" cy="129302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difference between sex, sexuality, and sexuality education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48893" y="2566820"/>
            <a:ext cx="103345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595959"/>
              </a:buClr>
              <a:buSzPts val="2800"/>
            </a:pPr>
            <a:r>
              <a:rPr lang="en-US" sz="2800" b="1" dirty="0" smtClean="0">
                <a:ea typeface="Garamond"/>
                <a:cs typeface="Garamond"/>
                <a:sym typeface="Garamond"/>
              </a:rPr>
              <a:t>Sexuality Education is…</a:t>
            </a:r>
          </a:p>
          <a:p>
            <a:pPr lvl="0">
              <a:buClr>
                <a:srgbClr val="595959"/>
              </a:buClr>
              <a:buSzPts val="2800"/>
            </a:pPr>
            <a:endParaRPr lang="en-US" sz="2800" dirty="0" smtClean="0">
              <a:ea typeface="Garamond"/>
              <a:cs typeface="Garamond"/>
              <a:sym typeface="Garamond"/>
            </a:endParaRPr>
          </a:p>
          <a:p>
            <a:pPr marL="342900" lvl="0" indent="-342900">
              <a:buClr>
                <a:srgbClr val="595959"/>
              </a:buClr>
              <a:buSzPts val="2800"/>
              <a:buFont typeface="Arial"/>
              <a:buChar char="•"/>
            </a:pPr>
            <a:r>
              <a:rPr lang="en-US" sz="2800" dirty="0" smtClean="0">
                <a:ea typeface="Garamond"/>
                <a:cs typeface="Garamond"/>
                <a:sym typeface="Garamond"/>
              </a:rPr>
              <a:t>A </a:t>
            </a:r>
            <a:r>
              <a:rPr lang="en-US" sz="2800" dirty="0">
                <a:ea typeface="Garamond"/>
                <a:cs typeface="Garamond"/>
                <a:sym typeface="Garamond"/>
              </a:rPr>
              <a:t>progressive and constant </a:t>
            </a:r>
            <a:r>
              <a:rPr lang="en-US" sz="2800" b="1" dirty="0">
                <a:ea typeface="Garamond"/>
                <a:cs typeface="Garamond"/>
                <a:sym typeface="Garamond"/>
              </a:rPr>
              <a:t>learning of human sexuality</a:t>
            </a:r>
            <a:r>
              <a:rPr lang="en-US" sz="2800" dirty="0">
                <a:ea typeface="Garamond"/>
                <a:cs typeface="Garamond"/>
                <a:sym typeface="Garamond"/>
              </a:rPr>
              <a:t>; </a:t>
            </a:r>
          </a:p>
          <a:p>
            <a:pPr lvl="0">
              <a:buClr>
                <a:srgbClr val="595959"/>
              </a:buClr>
              <a:buSzPts val="2800"/>
            </a:pPr>
            <a:endParaRPr lang="en-US" sz="2800" dirty="0">
              <a:ea typeface="Garamond"/>
              <a:cs typeface="Garamond"/>
              <a:sym typeface="Garamond"/>
            </a:endParaRPr>
          </a:p>
          <a:p>
            <a:pPr marL="342900" lvl="0" indent="-342900">
              <a:buClr>
                <a:srgbClr val="595959"/>
              </a:buClr>
              <a:buSzPts val="2800"/>
              <a:buFont typeface="Arial"/>
              <a:buChar char="•"/>
            </a:pPr>
            <a:r>
              <a:rPr lang="en-US" sz="2800" dirty="0">
                <a:ea typeface="Garamond"/>
                <a:cs typeface="Garamond"/>
                <a:sym typeface="Garamond"/>
              </a:rPr>
              <a:t> Informing, bringing students to reflect and express themselves, </a:t>
            </a:r>
            <a:endParaRPr lang="en-US" sz="2800" dirty="0" smtClean="0">
              <a:ea typeface="Garamond"/>
              <a:cs typeface="Garamond"/>
              <a:sym typeface="Garamond"/>
            </a:endParaRPr>
          </a:p>
          <a:p>
            <a:pPr marL="342900" lvl="0" indent="-342900">
              <a:buClr>
                <a:srgbClr val="595959"/>
              </a:buClr>
              <a:buSzPts val="2800"/>
              <a:buFont typeface="Arial"/>
              <a:buChar char="•"/>
            </a:pPr>
            <a:endParaRPr lang="en-US" sz="2800" dirty="0" smtClean="0">
              <a:ea typeface="Garamond"/>
              <a:cs typeface="Garamond"/>
              <a:sym typeface="Garamond"/>
            </a:endParaRPr>
          </a:p>
          <a:p>
            <a:pPr marL="342900" lvl="0" indent="-342900">
              <a:buClr>
                <a:srgbClr val="595959"/>
              </a:buClr>
              <a:buSzPts val="2800"/>
              <a:buFont typeface="Arial"/>
              <a:buChar char="•"/>
            </a:pPr>
            <a:r>
              <a:rPr lang="en-US" sz="2800" dirty="0" smtClean="0">
                <a:ea typeface="Garamond"/>
                <a:cs typeface="Garamond"/>
                <a:sym typeface="Garamond"/>
              </a:rPr>
              <a:t>providing guidance and clear messages about sexuality and healthy relationships.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1329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893" y="764373"/>
            <a:ext cx="9368307" cy="1293028"/>
          </a:xfrm>
        </p:spPr>
        <p:txBody>
          <a:bodyPr/>
          <a:lstStyle/>
          <a:p>
            <a:r>
              <a:rPr lang="en-US" b="1" dirty="0" smtClean="0"/>
              <a:t>Comprehensive Sexuality Education</a:t>
            </a:r>
            <a:endParaRPr lang="en-US" b="1" dirty="0"/>
          </a:p>
        </p:txBody>
      </p:sp>
      <p:pic>
        <p:nvPicPr>
          <p:cNvPr id="9" name="2CP9j0cFpM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75138" y="2202287"/>
            <a:ext cx="8471438" cy="476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our students </a:t>
            </a:r>
            <a:br>
              <a:rPr lang="en-US" dirty="0" smtClean="0"/>
            </a:br>
            <a:r>
              <a:rPr lang="en-US" dirty="0" smtClean="0"/>
              <a:t>need to learn about sexuality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130" y="2270761"/>
            <a:ext cx="10820400" cy="374904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Webdings" panose="05030102010509060703" pitchFamily="18" charset="2"/>
              </a:rPr>
              <a:t></a:t>
            </a:r>
            <a:r>
              <a:rPr lang="en-US" sz="2400" dirty="0">
                <a:latin typeface="Webdings" panose="05030102010509060703" pitchFamily="18" charset="2"/>
              </a:rPr>
              <a:t> </a:t>
            </a:r>
            <a:r>
              <a:rPr lang="en-US" sz="2400" dirty="0" smtClean="0"/>
              <a:t>Promoting egalitarian relationships</a:t>
            </a:r>
          </a:p>
          <a:p>
            <a:r>
              <a:rPr lang="en-US" sz="2400" dirty="0" smtClean="0"/>
              <a:t>       Preventing sexual assault</a:t>
            </a:r>
          </a:p>
          <a:p>
            <a:r>
              <a:rPr lang="en-US" sz="2400" dirty="0" smtClean="0">
                <a:latin typeface="Wingdings 2" panose="05020102010507070707" pitchFamily="18" charset="2"/>
              </a:rPr>
              <a:t>  </a:t>
            </a:r>
            <a:r>
              <a:rPr lang="en-US" sz="2400" dirty="0" smtClean="0"/>
              <a:t>Preventing violence</a:t>
            </a:r>
          </a:p>
          <a:p>
            <a:r>
              <a:rPr lang="en-US" sz="2400" dirty="0" smtClean="0">
                <a:latin typeface="Wingdings" panose="05000000000000000000" pitchFamily="2" charset="2"/>
              </a:rPr>
              <a:t>  </a:t>
            </a:r>
            <a:r>
              <a:rPr lang="en-US" sz="2400" dirty="0" smtClean="0"/>
              <a:t>Promoting a healthy body image</a:t>
            </a:r>
          </a:p>
          <a:p>
            <a:r>
              <a:rPr lang="en-US" sz="2400" dirty="0" smtClean="0"/>
              <a:t>       Respecting sexual &amp; gender diversity</a:t>
            </a:r>
          </a:p>
          <a:p>
            <a:r>
              <a:rPr lang="en-US" sz="2400" dirty="0" smtClean="0">
                <a:latin typeface="Webdings" panose="05030102010509060703" pitchFamily="18" charset="2"/>
              </a:rPr>
              <a:t>  </a:t>
            </a:r>
            <a:r>
              <a:rPr lang="en-US" sz="2400" dirty="0" smtClean="0"/>
              <a:t>Being aware of the </a:t>
            </a:r>
            <a:r>
              <a:rPr lang="en-US" sz="2400" dirty="0" err="1" smtClean="0"/>
              <a:t>sexualilzation</a:t>
            </a:r>
            <a:r>
              <a:rPr lang="en-US" sz="2400" dirty="0" smtClean="0"/>
              <a:t> of public space</a:t>
            </a:r>
          </a:p>
          <a:p>
            <a:r>
              <a:rPr lang="en-US" sz="2400" dirty="0" smtClean="0"/>
              <a:t>              Preventing STBBIs and pregnancy</a:t>
            </a:r>
          </a:p>
          <a:p>
            <a:pPr marL="0" marR="42230" indent="0" algn="ctr">
              <a:buNone/>
            </a:pPr>
            <a:endParaRPr lang="en-US" dirty="0"/>
          </a:p>
        </p:txBody>
      </p:sp>
      <p:sp>
        <p:nvSpPr>
          <p:cNvPr id="4" name="&quot;No&quot; Symbol 3"/>
          <p:cNvSpPr/>
          <p:nvPr/>
        </p:nvSpPr>
        <p:spPr>
          <a:xfrm>
            <a:off x="1434465" y="3390900"/>
            <a:ext cx="335280" cy="27432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1478280" y="3810000"/>
            <a:ext cx="335280" cy="259080"/>
          </a:xfrm>
          <a:prstGeom prst="smileyFac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50" y="2792730"/>
            <a:ext cx="422910" cy="422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87" y="4244340"/>
            <a:ext cx="658236" cy="399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5116984"/>
            <a:ext cx="355554" cy="5093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23" y="5136362"/>
            <a:ext cx="489971" cy="48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91" y="2185909"/>
            <a:ext cx="3106951" cy="28253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" name="Cloud Callout 3"/>
          <p:cNvSpPr/>
          <p:nvPr/>
        </p:nvSpPr>
        <p:spPr>
          <a:xfrm>
            <a:off x="874636" y="2047510"/>
            <a:ext cx="3700378" cy="1802063"/>
          </a:xfrm>
          <a:prstGeom prst="cloudCallout">
            <a:avLst>
              <a:gd name="adj1" fmla="val 44769"/>
              <a:gd name="adj2" fmla="val 60688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10539" y="2342357"/>
            <a:ext cx="31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can talk effectively with my friends, family and trusted adults about my needs and feelings.</a:t>
            </a:r>
            <a:endParaRPr lang="en-US" dirty="0"/>
          </a:p>
        </p:txBody>
      </p:sp>
      <p:sp>
        <p:nvSpPr>
          <p:cNvPr id="14" name="Cloud Callout 13"/>
          <p:cNvSpPr/>
          <p:nvPr/>
        </p:nvSpPr>
        <p:spPr>
          <a:xfrm>
            <a:off x="7805057" y="2782270"/>
            <a:ext cx="3902529" cy="1236419"/>
          </a:xfrm>
          <a:prstGeom prst="cloudCallout">
            <a:avLst>
              <a:gd name="adj1" fmla="val -53190"/>
              <a:gd name="adj2" fmla="val 68223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13768" y="6085445"/>
            <a:ext cx="386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21701" y="312597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 know my body and how it functions.</a:t>
            </a:r>
            <a:endParaRPr lang="en-US" dirty="0"/>
          </a:p>
        </p:txBody>
      </p:sp>
      <p:sp>
        <p:nvSpPr>
          <p:cNvPr id="15" name="Cloud Callout 14"/>
          <p:cNvSpPr/>
          <p:nvPr/>
        </p:nvSpPr>
        <p:spPr>
          <a:xfrm>
            <a:off x="5422230" y="62344"/>
            <a:ext cx="5312011" cy="1094805"/>
          </a:xfrm>
          <a:prstGeom prst="cloudCallout">
            <a:avLst>
              <a:gd name="adj1" fmla="val -23752"/>
              <a:gd name="adj2" fmla="val 135815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541" y="311726"/>
            <a:ext cx="429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am able to set appropriate boundaries.</a:t>
            </a:r>
            <a:endParaRPr lang="en-US" dirty="0"/>
          </a:p>
        </p:txBody>
      </p:sp>
      <p:sp>
        <p:nvSpPr>
          <p:cNvPr id="16" name="Cloud Callout 15"/>
          <p:cNvSpPr/>
          <p:nvPr/>
        </p:nvSpPr>
        <p:spPr>
          <a:xfrm>
            <a:off x="1098406" y="123975"/>
            <a:ext cx="4230723" cy="1856232"/>
          </a:xfrm>
          <a:prstGeom prst="cloudCallout">
            <a:avLst>
              <a:gd name="adj1" fmla="val 57011"/>
              <a:gd name="adj2" fmla="val 65605"/>
            </a:avLst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15143" y="448503"/>
            <a:ext cx="3227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am able to make myself better understood if I need to report inappropriate touching to a trusted adult.</a:t>
            </a:r>
            <a:endParaRPr lang="en-US" dirty="0"/>
          </a:p>
        </p:txBody>
      </p:sp>
      <p:sp>
        <p:nvSpPr>
          <p:cNvPr id="17" name="Cloud Callout 16"/>
          <p:cNvSpPr/>
          <p:nvPr/>
        </p:nvSpPr>
        <p:spPr>
          <a:xfrm>
            <a:off x="7582568" y="4608777"/>
            <a:ext cx="4125018" cy="2176276"/>
          </a:xfrm>
          <a:prstGeom prst="cloudCallout">
            <a:avLst>
              <a:gd name="adj1" fmla="val -66897"/>
              <a:gd name="adj2" fmla="val -32379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422171" y="4958251"/>
            <a:ext cx="25543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 understand the risks, responsibilities, and consequences of sexual behavior and act responsibly.</a:t>
            </a:r>
            <a:endParaRPr lang="en-US" dirty="0"/>
          </a:p>
        </p:txBody>
      </p:sp>
      <p:sp>
        <p:nvSpPr>
          <p:cNvPr id="18" name="Cloud Callout 17"/>
          <p:cNvSpPr/>
          <p:nvPr/>
        </p:nvSpPr>
        <p:spPr>
          <a:xfrm>
            <a:off x="1299221" y="4189279"/>
            <a:ext cx="3309257" cy="1371600"/>
          </a:xfrm>
          <a:prstGeom prst="cloudCallout">
            <a:avLst>
              <a:gd name="adj1" fmla="val 66996"/>
              <a:gd name="adj2" fmla="val -36706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99221" y="4430583"/>
            <a:ext cx="3347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 am able to form and maintain healthy relationships.</a:t>
            </a:r>
            <a:endParaRPr lang="en-US" dirty="0"/>
          </a:p>
        </p:txBody>
      </p:sp>
      <p:sp>
        <p:nvSpPr>
          <p:cNvPr id="20" name="Cloud Callout 19"/>
          <p:cNvSpPr/>
          <p:nvPr/>
        </p:nvSpPr>
        <p:spPr>
          <a:xfrm>
            <a:off x="4820875" y="5544963"/>
            <a:ext cx="2714363" cy="1368941"/>
          </a:xfrm>
          <a:prstGeom prst="cloudCallout">
            <a:avLst>
              <a:gd name="adj1" fmla="val -16959"/>
              <a:gd name="adj2" fmla="val -72577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233849" y="5745739"/>
            <a:ext cx="2073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 can appreciate myself as being unique.</a:t>
            </a:r>
            <a:endParaRPr lang="en-US" dirty="0"/>
          </a:p>
        </p:txBody>
      </p:sp>
      <p:sp>
        <p:nvSpPr>
          <p:cNvPr id="21" name="Cloud Callout 20"/>
          <p:cNvSpPr/>
          <p:nvPr/>
        </p:nvSpPr>
        <p:spPr>
          <a:xfrm>
            <a:off x="7582568" y="1442630"/>
            <a:ext cx="3902529" cy="1236419"/>
          </a:xfrm>
          <a:prstGeom prst="cloudCallout">
            <a:avLst>
              <a:gd name="adj1" fmla="val -53190"/>
              <a:gd name="adj2" fmla="val 68223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am comfortable with my body and my sexuality.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135" y="5668795"/>
            <a:ext cx="4401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Sexuality Education Program GOALS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2716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204" y="764373"/>
            <a:ext cx="10949796" cy="1293028"/>
          </a:xfrm>
        </p:spPr>
        <p:txBody>
          <a:bodyPr/>
          <a:lstStyle/>
          <a:p>
            <a:r>
              <a:rPr lang="en-US" dirty="0" smtClean="0"/>
              <a:t>Why students need sexuality education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85623" y="2627290"/>
            <a:ext cx="7186411" cy="2215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9es8thLXQs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57589" y="2143125"/>
            <a:ext cx="7482625" cy="420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11268</TotalTime>
  <Words>885</Words>
  <Application>Microsoft Office PowerPoint</Application>
  <PresentationFormat>Widescreen</PresentationFormat>
  <Paragraphs>194</Paragraphs>
  <Slides>24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Century Gothic</vt:lpstr>
      <vt:lpstr>Garamond</vt:lpstr>
      <vt:lpstr>Roboto</vt:lpstr>
      <vt:lpstr>Verdana</vt:lpstr>
      <vt:lpstr>Webdings</vt:lpstr>
      <vt:lpstr>Wingdings</vt:lpstr>
      <vt:lpstr>Wingdings 2</vt:lpstr>
      <vt:lpstr>Vapor Trail</vt:lpstr>
      <vt:lpstr>Sexuality education Program</vt:lpstr>
      <vt:lpstr>Agenda</vt:lpstr>
      <vt:lpstr>The difference between sex, sexuality, and sexuality education </vt:lpstr>
      <vt:lpstr>The difference between sex, sexuality, and sexuality education </vt:lpstr>
      <vt:lpstr>The difference between sex, sexuality, and sexuality education</vt:lpstr>
      <vt:lpstr>Comprehensive Sexuality Education</vt:lpstr>
      <vt:lpstr>Why our students  need to learn about sexuality</vt:lpstr>
      <vt:lpstr>PowerPoint Presentation</vt:lpstr>
      <vt:lpstr>Why students need sexuality education</vt:lpstr>
      <vt:lpstr>Themes and Learning content</vt:lpstr>
      <vt:lpstr> Sexual Growth and body image </vt:lpstr>
      <vt:lpstr>Comprehensive View of Sexuality</vt:lpstr>
      <vt:lpstr>   Identity Gender Stereotypes and Roles, and Social Norms   </vt:lpstr>
      <vt:lpstr> Pregnancy and birth </vt:lpstr>
      <vt:lpstr>Sexual Assault and sexual violence</vt:lpstr>
      <vt:lpstr> sexual behavior</vt:lpstr>
      <vt:lpstr>Emotional and romantic life</vt:lpstr>
      <vt:lpstr>Roles and responsibilities</vt:lpstr>
      <vt:lpstr>Roles and responsibilities</vt:lpstr>
      <vt:lpstr>Roles and responsibilities</vt:lpstr>
      <vt:lpstr>Roles and responsibilities</vt:lpstr>
      <vt:lpstr>implementation</vt:lpstr>
      <vt:lpstr>Gradual implementation</vt:lpstr>
      <vt:lpstr>Learning content in sexuality education</vt:lpstr>
    </vt:vector>
  </TitlesOfParts>
  <Company>EMSB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Sexuality education for emsb parents</dc:title>
  <dc:creator>Quinn, Jamie</dc:creator>
  <cp:lastModifiedBy>Quinn, Jamie</cp:lastModifiedBy>
  <cp:revision>94</cp:revision>
  <dcterms:created xsi:type="dcterms:W3CDTF">2018-11-07T15:30:42Z</dcterms:created>
  <dcterms:modified xsi:type="dcterms:W3CDTF">2018-12-05T17:56:54Z</dcterms:modified>
</cp:coreProperties>
</file>